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8" r:id="rId1"/>
  </p:sldMasterIdLst>
  <p:sldIdLst>
    <p:sldId id="256" r:id="rId2"/>
    <p:sldId id="257" r:id="rId3"/>
    <p:sldId id="258" r:id="rId4"/>
    <p:sldId id="494" r:id="rId5"/>
    <p:sldId id="493" r:id="rId6"/>
    <p:sldId id="275" r:id="rId7"/>
    <p:sldId id="311" r:id="rId8"/>
    <p:sldId id="312" r:id="rId9"/>
    <p:sldId id="506" r:id="rId10"/>
    <p:sldId id="314" r:id="rId11"/>
    <p:sldId id="505" r:id="rId12"/>
    <p:sldId id="315" r:id="rId13"/>
    <p:sldId id="498" r:id="rId14"/>
    <p:sldId id="316" r:id="rId15"/>
    <p:sldId id="319" r:id="rId16"/>
    <p:sldId id="321" r:id="rId17"/>
    <p:sldId id="322" r:id="rId18"/>
    <p:sldId id="326" r:id="rId19"/>
    <p:sldId id="484" r:id="rId20"/>
    <p:sldId id="475" r:id="rId21"/>
    <p:sldId id="503" r:id="rId22"/>
    <p:sldId id="508" r:id="rId23"/>
    <p:sldId id="507" r:id="rId24"/>
    <p:sldId id="509" r:id="rId25"/>
    <p:sldId id="511" r:id="rId26"/>
    <p:sldId id="510" r:id="rId27"/>
    <p:sldId id="512" r:id="rId28"/>
    <p:sldId id="480" r:id="rId29"/>
    <p:sldId id="481" r:id="rId30"/>
    <p:sldId id="500" r:id="rId31"/>
    <p:sldId id="501" r:id="rId32"/>
    <p:sldId id="499" r:id="rId33"/>
    <p:sldId id="435" r:id="rId34"/>
    <p:sldId id="337" r:id="rId35"/>
    <p:sldId id="407" r:id="rId36"/>
    <p:sldId id="408" r:id="rId37"/>
    <p:sldId id="409" r:id="rId38"/>
    <p:sldId id="410" r:id="rId39"/>
    <p:sldId id="411" r:id="rId40"/>
    <p:sldId id="414" r:id="rId41"/>
    <p:sldId id="415" r:id="rId42"/>
    <p:sldId id="416" r:id="rId43"/>
    <p:sldId id="421" r:id="rId44"/>
    <p:sldId id="422" r:id="rId45"/>
    <p:sldId id="423" r:id="rId46"/>
    <p:sldId id="424" r:id="rId47"/>
    <p:sldId id="489" r:id="rId48"/>
    <p:sldId id="440" r:id="rId49"/>
    <p:sldId id="441" r:id="rId50"/>
    <p:sldId id="442" r:id="rId51"/>
    <p:sldId id="443" r:id="rId52"/>
    <p:sldId id="444" r:id="rId53"/>
    <p:sldId id="446" r:id="rId54"/>
    <p:sldId id="447" r:id="rId55"/>
    <p:sldId id="449" r:id="rId56"/>
    <p:sldId id="450" r:id="rId57"/>
    <p:sldId id="451" r:id="rId58"/>
    <p:sldId id="452" r:id="rId59"/>
    <p:sldId id="453" r:id="rId60"/>
    <p:sldId id="454" r:id="rId61"/>
    <p:sldId id="455" r:id="rId62"/>
    <p:sldId id="456" r:id="rId63"/>
    <p:sldId id="463" r:id="rId64"/>
    <p:sldId id="464" r:id="rId65"/>
    <p:sldId id="465" r:id="rId66"/>
    <p:sldId id="466" r:id="rId67"/>
    <p:sldId id="514" r:id="rId68"/>
    <p:sldId id="513" r:id="rId69"/>
    <p:sldId id="515" r:id="rId70"/>
    <p:sldId id="516" r:id="rId71"/>
    <p:sldId id="517" r:id="rId72"/>
    <p:sldId id="518" r:id="rId73"/>
    <p:sldId id="502" r:id="rId74"/>
    <p:sldId id="471" r:id="rId75"/>
    <p:sldId id="497"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BADFD1FA-A0BD-46A5-BA87-D7D31199248A}">
          <p14:sldIdLst>
            <p14:sldId id="256"/>
            <p14:sldId id="257"/>
            <p14:sldId id="258"/>
            <p14:sldId id="259"/>
            <p14:sldId id="282"/>
            <p14:sldId id="261"/>
            <p14:sldId id="262"/>
            <p14:sldId id="307"/>
            <p14:sldId id="263"/>
            <p14:sldId id="286"/>
            <p14:sldId id="264"/>
          </p14:sldIdLst>
        </p14:section>
        <p14:section name="Untitled Section" id="{1C17CBF9-B009-4D4F-8B8F-3A4616806D92}">
          <p14:sldIdLst>
            <p14:sldId id="271"/>
            <p14:sldId id="266"/>
            <p14:sldId id="283"/>
            <p14:sldId id="267"/>
            <p14:sldId id="268"/>
            <p14:sldId id="308"/>
            <p14:sldId id="269"/>
            <p14:sldId id="272"/>
            <p14:sldId id="284"/>
            <p14:sldId id="285"/>
            <p14:sldId id="275"/>
            <p14:sldId id="276"/>
            <p14:sldId id="279"/>
            <p14:sldId id="278"/>
            <p14:sldId id="281"/>
            <p14:sldId id="287"/>
            <p14:sldId id="306"/>
            <p14:sldId id="288"/>
            <p14:sldId id="289"/>
            <p14:sldId id="293"/>
            <p14:sldId id="290"/>
            <p14:sldId id="291"/>
            <p14:sldId id="292"/>
            <p14:sldId id="294"/>
            <p14:sldId id="296"/>
            <p14:sldId id="295"/>
            <p14:sldId id="298"/>
            <p14:sldId id="304"/>
            <p14:sldId id="301"/>
            <p14:sldId id="302"/>
            <p14:sldId id="303"/>
            <p14:sldId id="305"/>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4616F6"/>
    <a:srgbClr val="FF99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132" autoAdjust="0"/>
    <p:restoredTop sz="94660"/>
  </p:normalViewPr>
  <p:slideViewPr>
    <p:cSldViewPr snapToGrid="0">
      <p:cViewPr>
        <p:scale>
          <a:sx n="80" d="100"/>
          <a:sy n="80" d="100"/>
        </p:scale>
        <p:origin x="-1602" y="-87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06/relationships/legacyDocTextInfo" Target="legacyDocTextInfo.bin"/><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lgn="ctr">
              <a:defRPr sz="2400"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Dengue</a:t>
            </a:r>
            <a:r>
              <a:rPr lang="en-US" sz="2800" b="1" baseline="0" dirty="0">
                <a:solidFill>
                  <a:srgbClr val="FF0000"/>
                </a:solidFill>
              </a:rPr>
              <a:t> Cases and Deaths from 2000 </a:t>
            </a:r>
            <a:r>
              <a:rPr lang="en-US" sz="2800" b="1" baseline="0" dirty="0" smtClean="0">
                <a:solidFill>
                  <a:srgbClr val="FF0000"/>
                </a:solidFill>
              </a:rPr>
              <a:t>to 30 July,  </a:t>
            </a:r>
            <a:r>
              <a:rPr lang="en-US" sz="2800" b="1" baseline="0" dirty="0">
                <a:solidFill>
                  <a:srgbClr val="FF0000"/>
                </a:solidFill>
              </a:rPr>
              <a:t>2018</a:t>
            </a:r>
            <a:endParaRPr lang="en-US" sz="2800" b="1" dirty="0">
              <a:solidFill>
                <a:srgbClr val="FF0000"/>
              </a:solidFill>
            </a:endParaRPr>
          </a:p>
        </c:rich>
      </c:tx>
      <c:layout>
        <c:manualLayout>
          <c:xMode val="edge"/>
          <c:yMode val="edge"/>
          <c:x val="0.15941879507708603"/>
          <c:y val="2.7754009915427244E-2"/>
        </c:manualLayout>
      </c:layout>
      <c:spPr>
        <a:noFill/>
        <a:ln>
          <a:noFill/>
        </a:ln>
        <a:effectLst/>
      </c:spPr>
    </c:title>
    <c:plotArea>
      <c:layout>
        <c:manualLayout>
          <c:layoutTarget val="inner"/>
          <c:xMode val="edge"/>
          <c:yMode val="edge"/>
          <c:x val="3.55620667789864E-2"/>
          <c:y val="0.12888232720909887"/>
          <c:w val="0.9337766603161366"/>
          <c:h val="0.75790653251676887"/>
        </c:manualLayout>
      </c:layout>
      <c:barChart>
        <c:barDir val="col"/>
        <c:grouping val="clustered"/>
        <c:ser>
          <c:idx val="0"/>
          <c:order val="0"/>
          <c:tx>
            <c:strRef>
              <c:f>Sheet1!$C$3</c:f>
              <c:strCache>
                <c:ptCount val="1"/>
                <c:pt idx="0">
                  <c:v>Cases</c:v>
                </c:pt>
              </c:strCache>
            </c:strRef>
          </c:tx>
          <c:spPr>
            <a:solidFill>
              <a:schemeClr val="accent1"/>
            </a:solidFill>
            <a:ln>
              <a:noFill/>
            </a:ln>
            <a:effectLst/>
          </c:spPr>
          <c:dLbls>
            <c:dLbl>
              <c:idx val="18"/>
              <c:layout/>
              <c:tx>
                <c:rich>
                  <a:bodyPr/>
                  <a:lstStyle/>
                  <a:p>
                    <a:r>
                      <a:rPr lang="en-US" dirty="0" smtClean="0"/>
                      <a:t>1118</a:t>
                    </a:r>
                    <a:endParaRPr lang="en-US" dirty="0"/>
                  </a:p>
                </c:rich>
              </c:tx>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Sheet1!$B$4:$B$22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upto 30 July, 2018</c:v>
                </c:pt>
              </c:strCache>
            </c:strRef>
          </c:cat>
          <c:val>
            <c:numRef>
              <c:f>Sheet1!$C$4:$C$22</c:f>
              <c:numCache>
                <c:formatCode>General</c:formatCode>
                <c:ptCount val="19"/>
                <c:pt idx="0">
                  <c:v>5551</c:v>
                </c:pt>
                <c:pt idx="1">
                  <c:v>2430</c:v>
                </c:pt>
                <c:pt idx="2">
                  <c:v>6232</c:v>
                </c:pt>
                <c:pt idx="3">
                  <c:v>486</c:v>
                </c:pt>
                <c:pt idx="4">
                  <c:v>3434</c:v>
                </c:pt>
                <c:pt idx="5">
                  <c:v>1048</c:v>
                </c:pt>
                <c:pt idx="6">
                  <c:v>2200</c:v>
                </c:pt>
                <c:pt idx="7">
                  <c:v>466</c:v>
                </c:pt>
                <c:pt idx="8">
                  <c:v>1153</c:v>
                </c:pt>
                <c:pt idx="9">
                  <c:v>474</c:v>
                </c:pt>
                <c:pt idx="10">
                  <c:v>409</c:v>
                </c:pt>
                <c:pt idx="11">
                  <c:v>1359</c:v>
                </c:pt>
                <c:pt idx="12">
                  <c:v>676</c:v>
                </c:pt>
                <c:pt idx="13">
                  <c:v>1749</c:v>
                </c:pt>
                <c:pt idx="14">
                  <c:v>375</c:v>
                </c:pt>
                <c:pt idx="15">
                  <c:v>3162</c:v>
                </c:pt>
                <c:pt idx="16">
                  <c:v>6060</c:v>
                </c:pt>
                <c:pt idx="17">
                  <c:v>2769</c:v>
                </c:pt>
                <c:pt idx="18">
                  <c:v>905</c:v>
                </c:pt>
              </c:numCache>
            </c:numRef>
          </c:val>
        </c:ser>
        <c:dLbls>
          <c:showVal val="1"/>
        </c:dLbls>
        <c:gapWidth val="219"/>
        <c:overlap val="-27"/>
        <c:axId val="117326208"/>
        <c:axId val="117327744"/>
      </c:barChart>
      <c:lineChart>
        <c:grouping val="standard"/>
        <c:ser>
          <c:idx val="1"/>
          <c:order val="1"/>
          <c:tx>
            <c:strRef>
              <c:f>Sheet1!$D$3</c:f>
              <c:strCache>
                <c:ptCount val="1"/>
                <c:pt idx="0">
                  <c:v>Deaths</c:v>
                </c:pt>
              </c:strCache>
            </c:strRef>
          </c:tx>
          <c:spPr>
            <a:ln w="28575" cap="rnd">
              <a:solidFill>
                <a:schemeClr val="accent2"/>
              </a:solidFill>
              <a:round/>
            </a:ln>
            <a:effectLst/>
          </c:spPr>
          <c:marker>
            <c:symbol val="none"/>
          </c:marker>
          <c:dLbls>
            <c:dLbl>
              <c:idx val="18"/>
              <c:layout/>
              <c:tx>
                <c:rich>
                  <a:bodyPr/>
                  <a:lstStyle/>
                  <a:p>
                    <a:r>
                      <a:rPr lang="en-US" smtClean="0"/>
                      <a:t>7</a:t>
                    </a:r>
                    <a:endParaRPr lang="en-US"/>
                  </a:p>
                </c:rich>
              </c:tx>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mn-lt"/>
                    <a:ea typeface="+mn-ea"/>
                    <a:cs typeface="+mn-cs"/>
                  </a:defRPr>
                </a:pPr>
                <a:endParaRPr lang="en-US"/>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Sheet1!$B$4:$B$22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upto 30 July, 2018</c:v>
                </c:pt>
              </c:strCache>
            </c:strRef>
          </c:cat>
          <c:val>
            <c:numRef>
              <c:f>Sheet1!$D$4:$D$22</c:f>
              <c:numCache>
                <c:formatCode>General</c:formatCode>
                <c:ptCount val="19"/>
                <c:pt idx="0">
                  <c:v>93</c:v>
                </c:pt>
                <c:pt idx="1">
                  <c:v>44</c:v>
                </c:pt>
                <c:pt idx="2">
                  <c:v>58</c:v>
                </c:pt>
                <c:pt idx="3">
                  <c:v>10</c:v>
                </c:pt>
                <c:pt idx="4">
                  <c:v>13</c:v>
                </c:pt>
                <c:pt idx="5">
                  <c:v>4</c:v>
                </c:pt>
                <c:pt idx="6">
                  <c:v>11</c:v>
                </c:pt>
                <c:pt idx="7">
                  <c:v>0</c:v>
                </c:pt>
                <c:pt idx="8">
                  <c:v>0</c:v>
                </c:pt>
                <c:pt idx="9">
                  <c:v>0</c:v>
                </c:pt>
                <c:pt idx="10">
                  <c:v>0</c:v>
                </c:pt>
                <c:pt idx="11">
                  <c:v>6</c:v>
                </c:pt>
                <c:pt idx="12">
                  <c:v>1</c:v>
                </c:pt>
                <c:pt idx="13">
                  <c:v>2</c:v>
                </c:pt>
                <c:pt idx="14">
                  <c:v>0</c:v>
                </c:pt>
                <c:pt idx="15">
                  <c:v>6</c:v>
                </c:pt>
                <c:pt idx="16">
                  <c:v>14</c:v>
                </c:pt>
                <c:pt idx="17">
                  <c:v>8</c:v>
                </c:pt>
                <c:pt idx="18">
                  <c:v>7</c:v>
                </c:pt>
              </c:numCache>
            </c:numRef>
          </c:val>
        </c:ser>
        <c:dLbls>
          <c:showVal val="1"/>
        </c:dLbls>
        <c:marker val="1"/>
        <c:axId val="117339264"/>
        <c:axId val="117329280"/>
      </c:lineChart>
      <c:catAx>
        <c:axId val="1173262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327744"/>
        <c:crosses val="autoZero"/>
        <c:auto val="1"/>
        <c:lblAlgn val="ctr"/>
        <c:lblOffset val="100"/>
      </c:catAx>
      <c:valAx>
        <c:axId val="11732774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326208"/>
        <c:crosses val="autoZero"/>
        <c:crossBetween val="between"/>
      </c:valAx>
      <c:valAx>
        <c:axId val="117329280"/>
        <c:scaling>
          <c:orientation val="minMax"/>
        </c:scaling>
        <c:axPos val="r"/>
        <c:numFmt formatCode="General" sourceLinked="1"/>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339264"/>
        <c:crosses val="max"/>
        <c:crossBetween val="between"/>
      </c:valAx>
      <c:catAx>
        <c:axId val="117339264"/>
        <c:scaling>
          <c:orientation val="minMax"/>
        </c:scaling>
        <c:delete val="1"/>
        <c:axPos val="b"/>
        <c:numFmt formatCode="General" sourceLinked="1"/>
        <c:tickLblPos val="nextTo"/>
        <c:crossAx val="117329280"/>
        <c:crosses val="autoZero"/>
        <c:auto val="1"/>
        <c:lblAlgn val="ctr"/>
        <c:lblOffset val="100"/>
      </c:cat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drawings/_rels/vmlDrawing1.vml.rels><?xml version="1.0" encoding="UTF-8" standalone="yes"?>
<Relationships xmlns="http://schemas.openxmlformats.org/package/2006/relationships"><Relationship Id="rId8" Type="http://schemas.microsoft.com/office/2006/relationships/legacyDiagramText" Target="legacyDiagramText8.bin"/><Relationship Id="rId3" Type="http://schemas.microsoft.com/office/2006/relationships/legacyDiagramText" Target="legacyDiagramText3.bin"/><Relationship Id="rId7" Type="http://schemas.microsoft.com/office/2006/relationships/legacyDiagramText" Target="legacyDiagramText7.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11" Type="http://schemas.microsoft.com/office/2006/relationships/legacyDiagramText" Target="legacyDiagramText11.bin"/><Relationship Id="rId5" Type="http://schemas.microsoft.com/office/2006/relationships/legacyDiagramText" Target="legacyDiagramText5.bin"/><Relationship Id="rId10" Type="http://schemas.microsoft.com/office/2006/relationships/legacyDiagramText" Target="legacyDiagramText10.bin"/><Relationship Id="rId4" Type="http://schemas.microsoft.com/office/2006/relationships/legacyDiagramText" Target="legacyDiagramText4.bin"/><Relationship Id="rId9" Type="http://schemas.microsoft.com/office/2006/relationships/legacyDiagramText" Target="legacyDiagramText9.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4AAD347D-5ACD-4C99-B74B-A9C85AD731AF}" type="datetimeFigureOut">
              <a:rPr lang="en-US" smtClean="0"/>
              <a:pPr/>
              <a:t>9/12/2018</a:t>
            </a:fld>
            <a:endParaRPr lang="en-US" dirty="0"/>
          </a:p>
        </p:txBody>
      </p:sp>
      <p:sp>
        <p:nvSpPr>
          <p:cNvPr id="20" name="Footer Placeholder 19"/>
          <p:cNvSpPr>
            <a:spLocks noGrp="1"/>
          </p:cNvSpPr>
          <p:nvPr>
            <p:ph type="ftr" sz="quarter" idx="11"/>
          </p:nvPr>
        </p:nvSpPr>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1"/>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796027F-7875-4030-9381-8BD8C4F21935}" type="datetimeFigureOut">
              <a:rPr lang="en-US" smtClean="0"/>
              <a:pPr/>
              <a:t>9/12/2018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796027F-7875-4030-9381-8BD8C4F21935}" type="datetimeFigureOut">
              <a:rPr lang="en-US" smtClean="0"/>
              <a:pPr/>
              <a:t>9/12/2018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796027F-7875-4030-9381-8BD8C4F21935}" type="datetimeFigureOut">
              <a:rPr lang="en-US" smtClean="0"/>
              <a:pPr/>
              <a:t>9/12/2018</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4509A250-FF31-4206-8172-F9D3106AACB1}" type="datetimeFigureOut">
              <a:rPr lang="en-US" smtClean="0"/>
              <a:pPr/>
              <a:t>9/12/2018</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4AAD347D-5ACD-4C99-B74B-A9C85AD731AF}" type="datetimeFigureOut">
              <a:rPr lang="en-US" smtClean="0"/>
              <a:pPr/>
              <a:t>9/12/2018</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57F1E4F-1CFF-5643-939E-02111984F565}"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300" y="0"/>
            <a:ext cx="10847700" cy="2374900"/>
          </a:xfrm>
        </p:spPr>
        <p:txBody>
          <a:bodyPr>
            <a:normAutofit/>
          </a:bodyPr>
          <a:lstStyle/>
          <a:p>
            <a:r>
              <a:rPr lang="en-SG" sz="4400" b="1" dirty="0" smtClean="0">
                <a:solidFill>
                  <a:schemeClr val="accent1">
                    <a:lumMod val="75000"/>
                  </a:schemeClr>
                </a:solidFill>
              </a:rPr>
              <a:t>Changing pattern of presentation of DF and DHF</a:t>
            </a:r>
            <a:endParaRPr lang="en-SG" sz="4400" b="1" dirty="0">
              <a:solidFill>
                <a:schemeClr val="accent1">
                  <a:lumMod val="75000"/>
                </a:schemeClr>
              </a:solidFill>
            </a:endParaRPr>
          </a:p>
        </p:txBody>
      </p:sp>
      <p:sp>
        <p:nvSpPr>
          <p:cNvPr id="3" name="Subtitle 2"/>
          <p:cNvSpPr>
            <a:spLocks noGrp="1"/>
          </p:cNvSpPr>
          <p:nvPr>
            <p:ph type="subTitle" idx="1"/>
          </p:nvPr>
        </p:nvSpPr>
        <p:spPr>
          <a:xfrm>
            <a:off x="2751275" y="3665681"/>
            <a:ext cx="6705599" cy="2671619"/>
          </a:xfrm>
        </p:spPr>
        <p:txBody>
          <a:bodyPr>
            <a:normAutofit/>
          </a:bodyPr>
          <a:lstStyle/>
          <a:p>
            <a:r>
              <a:rPr lang="en-SG" sz="3600" dirty="0" smtClean="0">
                <a:solidFill>
                  <a:schemeClr val="tx1"/>
                </a:solidFill>
              </a:rPr>
              <a:t>Professor </a:t>
            </a:r>
            <a:r>
              <a:rPr lang="en-SG" sz="3600" dirty="0" err="1" smtClean="0">
                <a:solidFill>
                  <a:schemeClr val="tx1"/>
                </a:solidFill>
              </a:rPr>
              <a:t>Quazi</a:t>
            </a:r>
            <a:r>
              <a:rPr lang="en-SG" sz="3600" dirty="0" smtClean="0">
                <a:solidFill>
                  <a:schemeClr val="tx1"/>
                </a:solidFill>
              </a:rPr>
              <a:t>  </a:t>
            </a:r>
            <a:r>
              <a:rPr lang="en-SG" sz="3600" dirty="0" err="1" smtClean="0">
                <a:solidFill>
                  <a:schemeClr val="tx1"/>
                </a:solidFill>
              </a:rPr>
              <a:t>Tarikul</a:t>
            </a:r>
            <a:r>
              <a:rPr lang="en-SG" sz="3600" dirty="0" smtClean="0">
                <a:solidFill>
                  <a:schemeClr val="tx1"/>
                </a:solidFill>
              </a:rPr>
              <a:t> Islam</a:t>
            </a:r>
          </a:p>
          <a:p>
            <a:r>
              <a:rPr lang="en-SG" sz="3600" dirty="0" smtClean="0">
                <a:solidFill>
                  <a:schemeClr val="tx1"/>
                </a:solidFill>
              </a:rPr>
              <a:t>Prof. of Medicine</a:t>
            </a:r>
          </a:p>
          <a:p>
            <a:r>
              <a:rPr lang="en-SG" sz="3600" dirty="0" smtClean="0">
                <a:solidFill>
                  <a:schemeClr val="tx1"/>
                </a:solidFill>
              </a:rPr>
              <a:t>Editor in chief</a:t>
            </a:r>
          </a:p>
          <a:p>
            <a:r>
              <a:rPr lang="en-SG" sz="3600" dirty="0" smtClean="0">
                <a:solidFill>
                  <a:schemeClr val="tx1"/>
                </a:solidFill>
              </a:rPr>
              <a:t>National Dengue guideline</a:t>
            </a:r>
          </a:p>
          <a:p>
            <a:endParaRPr lang="en-SG" sz="3600" dirty="0" smtClean="0">
              <a:solidFill>
                <a:schemeClr val="accent3">
                  <a:lumMod val="75000"/>
                </a:schemeClr>
              </a:solidFill>
            </a:endParaRPr>
          </a:p>
          <a:p>
            <a:endParaRPr lang="en-SG" sz="3600" dirty="0" smtClean="0">
              <a:solidFill>
                <a:schemeClr val="accent3">
                  <a:lumMod val="75000"/>
                </a:schemeClr>
              </a:solidFill>
            </a:endParaRPr>
          </a:p>
          <a:p>
            <a:endParaRPr lang="en-SG" sz="3600" dirty="0">
              <a:solidFill>
                <a:schemeClr val="accent3">
                  <a:lumMod val="75000"/>
                </a:schemeClr>
              </a:solidFill>
            </a:endParaRPr>
          </a:p>
        </p:txBody>
      </p:sp>
    </p:spTree>
    <p:extLst>
      <p:ext uri="{BB962C8B-B14F-4D97-AF65-F5344CB8AC3E}">
        <p14:creationId xmlns="" xmlns:p14="http://schemas.microsoft.com/office/powerpoint/2010/main" val="1461288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00200"/>
            <a:ext cx="9118600" cy="4525963"/>
          </a:xfrm>
          <a:prstGeom prst="rect">
            <a:avLst/>
          </a:prstGeom>
        </p:spPr>
        <p:txBody>
          <a:bodyPr>
            <a:normAutofit fontScale="92500" lnSpcReduction="20000"/>
          </a:bodyPr>
          <a:lstStyle/>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Dengue and DHF is endemic in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&gt; 128 countries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in the WHO regions of</a:t>
            </a:r>
          </a:p>
          <a:p>
            <a:pPr marL="1335024" lvl="2" indent="-384048" defTabSz="914400">
              <a:spcBef>
                <a:spcPct val="20000"/>
              </a:spcBef>
              <a:buClr>
                <a:schemeClr val="accent1"/>
              </a:buClr>
              <a:buSzPct val="80000"/>
              <a:buFont typeface="Wingdings" pitchFamily="2" charset="2"/>
              <a:buChar char="ü"/>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 Africa, </a:t>
            </a:r>
          </a:p>
          <a:p>
            <a:pPr marL="1335024" lvl="2" indent="-384048" defTabSz="914400">
              <a:spcBef>
                <a:spcPct val="20000"/>
              </a:spcBef>
              <a:buClr>
                <a:schemeClr val="accent1"/>
              </a:buClr>
              <a:buSzPct val="80000"/>
              <a:buFont typeface="Wingdings" pitchFamily="2" charset="2"/>
              <a:buChar char="ü"/>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 Americas, </a:t>
            </a:r>
          </a:p>
          <a:p>
            <a:pPr marL="1335024" lvl="2" indent="-384048" defTabSz="914400">
              <a:spcBef>
                <a:spcPct val="20000"/>
              </a:spcBef>
              <a:buClr>
                <a:schemeClr val="accent1"/>
              </a:buClr>
              <a:buSzPct val="80000"/>
              <a:buFont typeface="Wingdings" pitchFamily="2" charset="2"/>
              <a:buChar char="ü"/>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the Eastern Mediterranean, </a:t>
            </a:r>
          </a:p>
          <a:p>
            <a:pPr marL="1335024" lvl="2" indent="-384048" defTabSz="914400">
              <a:spcBef>
                <a:spcPct val="20000"/>
              </a:spcBef>
              <a:buClr>
                <a:schemeClr val="accent1"/>
              </a:buClr>
              <a:buSzPct val="80000"/>
              <a:buFont typeface="Wingdings" pitchFamily="2" charset="2"/>
              <a:buChar char="ü"/>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South-East Asia and </a:t>
            </a:r>
          </a:p>
          <a:p>
            <a:pPr marL="1335024" lvl="2" indent="-384048" defTabSz="914400">
              <a:spcBef>
                <a:spcPct val="20000"/>
              </a:spcBef>
              <a:buClr>
                <a:schemeClr val="accent1"/>
              </a:buClr>
              <a:buSzPct val="80000"/>
              <a:buFont typeface="Wingdings" pitchFamily="2" charset="2"/>
              <a:buChar char="ü"/>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the Western Pacific </a:t>
            </a:r>
          </a:p>
          <a:p>
            <a:pPr marL="1335024" lvl="2" indent="-384048" defTabSz="914400">
              <a:spcBef>
                <a:spcPct val="20000"/>
              </a:spcBef>
              <a:buClr>
                <a:schemeClr val="accent1"/>
              </a:buClr>
              <a:buSzPct val="80000"/>
              <a:buFont typeface="Wingdings" pitchFamily="2" charset="2"/>
              <a:buChar char="§"/>
              <a:defRPr/>
            </a:pPr>
            <a:r>
              <a:rPr kumimoji="0" lang="en-US" sz="3000" b="1" i="0" u="none" strike="noStrike" kern="1200" cap="none" spc="0" normalizeH="0" baseline="0" noProof="0" dirty="0" smtClean="0">
                <a:ln>
                  <a:noFill/>
                </a:ln>
                <a:solidFill>
                  <a:srgbClr val="FF0000"/>
                </a:solidFill>
                <a:effectLst/>
                <a:uLnTx/>
                <a:uFillTx/>
                <a:latin typeface="+mn-lt"/>
                <a:ea typeface="+mn-ea"/>
                <a:cs typeface="+mn-cs"/>
              </a:rPr>
              <a:t>The South-East Asia and Western Pacific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regions are the most seriously affected.</a:t>
            </a: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First diagnosed case in Bangladesh in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1999</a:t>
            </a:r>
            <a:r>
              <a:rPr kumimoji="0" lang="en-US" sz="3000" b="0" i="0" u="none" strike="noStrike" kern="1200" cap="none" spc="0" normalizeH="0" baseline="0" noProof="0" dirty="0" smtClean="0">
                <a:ln>
                  <a:noFill/>
                </a:ln>
                <a:solidFill>
                  <a:srgbClr val="FF0000"/>
                </a:solidFill>
                <a:effectLst/>
                <a:uLnTx/>
                <a:uFillTx/>
                <a:latin typeface="+mn-lt"/>
                <a:ea typeface="+mn-ea"/>
                <a:cs typeface="+mn-cs"/>
              </a:rPr>
              <a:t>.</a:t>
            </a:r>
          </a:p>
          <a:p>
            <a:pPr marL="1335024" lvl="2" indent="-384048" defTabSz="914400">
              <a:spcBef>
                <a:spcPct val="20000"/>
              </a:spcBef>
              <a:buClr>
                <a:schemeClr val="accent1"/>
              </a:buClr>
              <a:buSzPct val="80000"/>
              <a:buFont typeface="Wingdings 2"/>
              <a:buChar char=""/>
              <a:defRPr/>
            </a:pPr>
            <a:endParaRPr kumimoji="0" lang="en-GB"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xmlns="" val="3743393557"/>
              </p:ext>
            </p:extLst>
          </p:nvPr>
        </p:nvGraphicFramePr>
        <p:xfrm>
          <a:off x="0" y="1"/>
          <a:ext cx="120904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5" descr="CDC Logo.jpg"/>
          <p:cNvPicPr>
            <a:picLocks noChangeAspect="1"/>
          </p:cNvPicPr>
          <p:nvPr/>
        </p:nvPicPr>
        <p:blipFill>
          <a:blip r:embed="rId3" cstate="print"/>
          <a:srcRect/>
          <a:stretch>
            <a:fillRect/>
          </a:stretch>
        </p:blipFill>
        <p:spPr bwMode="auto">
          <a:xfrm>
            <a:off x="6929768" y="6322586"/>
            <a:ext cx="605827" cy="535414"/>
          </a:xfrm>
          <a:prstGeom prst="rect">
            <a:avLst/>
          </a:prstGeom>
          <a:noFill/>
          <a:ln w="9525">
            <a:noFill/>
            <a:miter lim="800000"/>
            <a:headEnd/>
            <a:tailEnd/>
          </a:ln>
        </p:spPr>
      </p:pic>
    </p:spTree>
    <p:extLst>
      <p:ext uri="{BB962C8B-B14F-4D97-AF65-F5344CB8AC3E}">
        <p14:creationId xmlns:p14="http://schemas.microsoft.com/office/powerpoint/2010/main" xmlns="" val="15400632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1520" y="0"/>
            <a:ext cx="5212080" cy="783771"/>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
            </a:r>
            <a:br>
              <a:rPr kumimoji="0" lang="en-US" sz="3200" b="1" i="0" u="none" strike="noStrike" kern="1200" cap="none" spc="0" normalizeH="0" baseline="0" noProof="0" dirty="0" smtClean="0">
                <a:ln>
                  <a:noFill/>
                </a:ln>
                <a:solidFill>
                  <a:srgbClr val="FF0000"/>
                </a:solidFill>
                <a:effectLst/>
                <a:uLnTx/>
                <a:uFillTx/>
                <a:latin typeface="+mj-lt"/>
                <a:ea typeface="+mj-ea"/>
                <a:cs typeface="+mj-cs"/>
              </a:rPr>
            </a:br>
            <a:r>
              <a:rPr kumimoji="0" lang="en-US" sz="3200" b="1" i="0" u="none" strike="noStrike" kern="1200" cap="none" spc="0" normalizeH="0" baseline="0" noProof="0" dirty="0" smtClean="0">
                <a:ln>
                  <a:noFill/>
                </a:ln>
                <a:solidFill>
                  <a:srgbClr val="FF0000"/>
                </a:solidFill>
                <a:effectLst/>
                <a:uLnTx/>
                <a:uFillTx/>
                <a:latin typeface="+mj-lt"/>
                <a:ea typeface="+mj-ea"/>
                <a:cs typeface="+mj-cs"/>
              </a:rPr>
              <a:t>	</a:t>
            </a:r>
            <a:r>
              <a:rPr kumimoji="0" lang="en-US" sz="48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Dengue Virus</a:t>
            </a:r>
            <a:r>
              <a:rPr kumimoji="0" lang="en-US" sz="4800" b="1" i="0" u="none" strike="noStrike" kern="1200" cap="none" spc="0" normalizeH="0" baseline="0" noProof="0" dirty="0" smtClean="0">
                <a:ln>
                  <a:noFill/>
                </a:ln>
                <a:solidFill>
                  <a:schemeClr val="accent1">
                    <a:lumMod val="75000"/>
                  </a:schemeClr>
                </a:solidFill>
                <a:effectLst/>
                <a:uLnTx/>
                <a:uFillTx/>
                <a:latin typeface="+mj-lt"/>
                <a:ea typeface="+mj-ea"/>
                <a:cs typeface="+mj-cs"/>
              </a:rPr>
              <a:t/>
            </a:r>
            <a:br>
              <a:rPr kumimoji="0" lang="en-US" sz="4800" b="1" i="0" u="none" strike="noStrike" kern="1200" cap="none" spc="0" normalizeH="0" baseline="0" noProof="0" dirty="0" smtClean="0">
                <a:ln>
                  <a:noFill/>
                </a:ln>
                <a:solidFill>
                  <a:schemeClr val="accent1">
                    <a:lumMod val="75000"/>
                  </a:schemeClr>
                </a:solidFill>
                <a:effectLst/>
                <a:uLnTx/>
                <a:uFillTx/>
                <a:latin typeface="+mj-lt"/>
                <a:ea typeface="+mj-ea"/>
                <a:cs typeface="+mj-cs"/>
              </a:rPr>
            </a:br>
            <a:endParaRPr kumimoji="0" lang="en-US" sz="48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3" name="Content Placeholder 2"/>
          <p:cNvSpPr txBox="1">
            <a:spLocks/>
          </p:cNvSpPr>
          <p:nvPr/>
        </p:nvSpPr>
        <p:spPr>
          <a:xfrm>
            <a:off x="457200" y="1600200"/>
            <a:ext cx="8813800" cy="4724400"/>
          </a:xfrm>
          <a:prstGeom prst="rect">
            <a:avLst/>
          </a:prstGeom>
        </p:spPr>
        <p:txBody>
          <a:bodyPr>
            <a:normAutofit/>
          </a:bodyPr>
          <a:lstStyle/>
          <a:p>
            <a:pPr marL="1335024" lvl="2" indent="-384048" defTabSz="914400">
              <a:spcBef>
                <a:spcPct val="20000"/>
              </a:spcBef>
              <a:buClr>
                <a:schemeClr val="accent1"/>
              </a:buClr>
              <a:buSzPct val="80000"/>
              <a:buFont typeface="Wingdings 2"/>
              <a:buChar char=""/>
              <a:defRPr/>
            </a:pPr>
            <a:r>
              <a:rPr kumimoji="0" lang="en-US" sz="2800" b="1" i="0" u="none" strike="noStrike" kern="1200" cap="none" spc="0" normalizeH="0" baseline="0" noProof="0" dirty="0" smtClean="0">
                <a:ln>
                  <a:noFill/>
                </a:ln>
                <a:solidFill>
                  <a:srgbClr val="7030A0"/>
                </a:solidFill>
                <a:effectLst/>
                <a:uLnTx/>
                <a:uFillTx/>
                <a:latin typeface="+mn-lt"/>
                <a:ea typeface="+mn-ea"/>
                <a:cs typeface="+mn-cs"/>
              </a:rPr>
              <a:t>Agent: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Dengue Virus</a:t>
            </a:r>
          </a:p>
          <a:p>
            <a:pPr marL="1335024" lvl="2" indent="-384048" defTabSz="914400">
              <a:spcBef>
                <a:spcPct val="20000"/>
              </a:spcBef>
              <a:buClr>
                <a:schemeClr val="accent1"/>
              </a:buClr>
              <a:buSzPct val="80000"/>
              <a:buFont typeface="Wingdings 2"/>
              <a:buChar char=""/>
              <a:defRPr/>
            </a:pPr>
            <a:r>
              <a:rPr kumimoji="0" lang="en-US" sz="2800" b="1" i="0" u="none" strike="noStrike" kern="1200" cap="none" spc="0" normalizeH="0" baseline="0" noProof="0" dirty="0" smtClean="0">
                <a:ln>
                  <a:noFill/>
                </a:ln>
                <a:solidFill>
                  <a:srgbClr val="7030A0"/>
                </a:solidFill>
                <a:effectLst/>
                <a:uLnTx/>
                <a:uFillTx/>
                <a:latin typeface="+mn-lt"/>
                <a:ea typeface="+mn-ea"/>
                <a:cs typeface="+mn-cs"/>
              </a:rPr>
              <a:t>Group: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Flavi</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Virus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RNA</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virus)</a:t>
            </a:r>
          </a:p>
          <a:p>
            <a:pPr marL="1335024" lvl="2" indent="-384048" defTabSz="914400">
              <a:spcBef>
                <a:spcPct val="20000"/>
              </a:spcBef>
              <a:buClr>
                <a:schemeClr val="accent1"/>
              </a:buClr>
              <a:buSzPct val="80000"/>
              <a:buFont typeface="Wingdings 2"/>
              <a:buChar char=""/>
              <a:defRPr/>
            </a:pPr>
            <a:r>
              <a:rPr kumimoji="0" lang="en-US" sz="2800" b="1" i="0" u="none" strike="noStrike" kern="1200" cap="none" spc="0" normalizeH="0" baseline="0" noProof="0" dirty="0" smtClean="0">
                <a:ln>
                  <a:noFill/>
                </a:ln>
                <a:solidFill>
                  <a:srgbClr val="7030A0"/>
                </a:solidFill>
                <a:effectLst/>
                <a:uLnTx/>
                <a:uFillTx/>
                <a:latin typeface="+mn-lt"/>
                <a:ea typeface="+mn-ea"/>
                <a:cs typeface="+mn-cs"/>
              </a:rPr>
              <a:t>Serotypes: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4</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DENV-I, DENV-II, DENV-III, DENV-IV</a:t>
            </a:r>
          </a:p>
          <a:p>
            <a:pPr marL="1335024" lvl="2" indent="-384048" defTabSz="914400">
              <a:spcBef>
                <a:spcPct val="20000"/>
              </a:spcBef>
              <a:buClr>
                <a:schemeClr val="accent1"/>
              </a:buClr>
              <a:buSzPct val="80000"/>
              <a:buFont typeface="Wingdings 2"/>
              <a:buChar char=""/>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1335024" lvl="2" indent="-384048" defTabSz="914400">
              <a:spcBef>
                <a:spcPct val="20000"/>
              </a:spcBef>
              <a:buClr>
                <a:schemeClr val="accent1"/>
              </a:buClr>
              <a:buSzPct val="80000"/>
              <a:buFont typeface="Wingdings 2"/>
              <a:buChar char=""/>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Infection with any one serotype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confers lifelong immunity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to that virus serotype</a:t>
            </a:r>
          </a:p>
          <a:p>
            <a:pPr marL="1335024" lvl="2" indent="-384048" defTabSz="914400">
              <a:spcBef>
                <a:spcPct val="20000"/>
              </a:spcBef>
              <a:buClr>
                <a:schemeClr val="accent1"/>
              </a:buClr>
              <a:buSzPct val="80000"/>
              <a:buFont typeface="Wingdings 2"/>
              <a:buChar char=""/>
              <a:defRPr/>
            </a:pPr>
            <a:endParaRPr kumimoji="0" lang="en-US" sz="2800" b="1" i="0" u="none" strike="noStrike" kern="1200" cap="none" spc="0" normalizeH="0" baseline="0" noProof="0" dirty="0" smtClean="0">
              <a:ln>
                <a:noFill/>
              </a:ln>
              <a:solidFill>
                <a:srgbClr val="FF0000"/>
              </a:solidFill>
              <a:effectLst/>
              <a:uLnTx/>
              <a:uFillTx/>
              <a:latin typeface="+mn-lt"/>
              <a:ea typeface="+mn-ea"/>
              <a:cs typeface="+mn-cs"/>
            </a:endParaRPr>
          </a:p>
          <a:p>
            <a:pPr marL="1335024" lvl="2" indent="-384048" defTabSz="914400">
              <a:spcBef>
                <a:spcPct val="20000"/>
              </a:spcBef>
              <a:buClr>
                <a:schemeClr val="accent1"/>
              </a:buClr>
              <a:buSzPct val="80000"/>
              <a:buFont typeface="Wingdings 2"/>
              <a:buChar char=""/>
              <a:defRPr/>
            </a:pPr>
            <a:endParaRPr kumimoji="0" lang="en-US" sz="30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0500" y="1358900"/>
            <a:ext cx="10452100" cy="2308324"/>
          </a:xfrm>
          <a:prstGeom prst="rect">
            <a:avLst/>
          </a:prstGeom>
        </p:spPr>
        <p:txBody>
          <a:bodyPr wrap="square">
            <a:spAutoFit/>
          </a:bodyPr>
          <a:lstStyle/>
          <a:p>
            <a:pPr marL="1335024" lvl="2" indent="-384048" defTabSz="914400">
              <a:spcBef>
                <a:spcPct val="20000"/>
              </a:spcBef>
              <a:buClr>
                <a:schemeClr val="accent1"/>
              </a:buClr>
              <a:buSzPct val="80000"/>
              <a:buFont typeface="Wingdings 2"/>
              <a:buChar char=""/>
              <a:defRPr/>
            </a:pPr>
            <a:r>
              <a:rPr lang="en-US" sz="3600" b="1" dirty="0" smtClean="0">
                <a:solidFill>
                  <a:srgbClr val="FF0000"/>
                </a:solidFill>
              </a:rPr>
              <a:t>Secondary infection </a:t>
            </a:r>
            <a:r>
              <a:rPr lang="en-US" sz="3600" dirty="0" smtClean="0"/>
              <a:t>with another serotype or multiples infections with different serotypes leads to </a:t>
            </a:r>
            <a:r>
              <a:rPr lang="en-US" sz="3600" b="1" dirty="0" smtClean="0">
                <a:solidFill>
                  <a:srgbClr val="FF0000"/>
                </a:solidFill>
              </a:rPr>
              <a:t>severe forms of dengue (DHF/DSS)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6915200" y="1358404"/>
            <a:ext cx="3600400" cy="2376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4"/>
          <p:cNvSpPr txBox="1">
            <a:spLocks/>
          </p:cNvSpPr>
          <p:nvPr/>
        </p:nvSpPr>
        <p:spPr>
          <a:xfrm>
            <a:off x="1524000" y="495300"/>
            <a:ext cx="4038600" cy="4525963"/>
          </a:xfrm>
          <a:prstGeom prst="rect">
            <a:avLst/>
          </a:prstGeom>
        </p:spPr>
        <p:txBody>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Among non-structural proteins, envelope glycoprotein,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NS1</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is of diagnostic and pathological importance, associated with viral </a:t>
            </a:r>
            <a:r>
              <a:rPr kumimoji="0" lang="en-US" sz="3000" b="0" i="0" u="none" strike="noStrike" kern="1200" cap="none" spc="0" normalizeH="0" baseline="0" noProof="0" dirty="0" err="1" smtClean="0">
                <a:ln>
                  <a:noFill/>
                </a:ln>
                <a:solidFill>
                  <a:schemeClr val="tx1"/>
                </a:solidFill>
                <a:effectLst/>
                <a:uLnTx/>
                <a:uFillTx/>
                <a:latin typeface="+mn-lt"/>
                <a:ea typeface="+mn-ea"/>
                <a:cs typeface="+mn-cs"/>
              </a:rPr>
              <a:t>haemagglutination</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and neutralization activity.</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none" spc="0" normalizeH="0" baseline="0" noProof="0" dirty="0" smtClean="0">
                <a:ln>
                  <a:noFill/>
                </a:ln>
                <a:solidFill>
                  <a:srgbClr val="1E28EE"/>
                </a:solidFill>
                <a:effectLst/>
                <a:uLnTx/>
                <a:uFillTx/>
                <a:latin typeface="+mj-lt"/>
                <a:ea typeface="+mj-ea"/>
                <a:cs typeface="+mj-cs"/>
              </a:rPr>
              <a:t>	</a:t>
            </a:r>
            <a:r>
              <a:rPr kumimoji="0" lang="en-US" sz="46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Vectors of Dengue</a:t>
            </a:r>
          </a:p>
        </p:txBody>
      </p:sp>
      <p:sp>
        <p:nvSpPr>
          <p:cNvPr id="3" name="TextBox 2"/>
          <p:cNvSpPr txBox="1">
            <a:spLocks noChangeArrowheads="1"/>
          </p:cNvSpPr>
          <p:nvPr/>
        </p:nvSpPr>
        <p:spPr bwMode="auto">
          <a:xfrm>
            <a:off x="1282700" y="4889500"/>
            <a:ext cx="4648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36550" indent="-3365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800" i="1" dirty="0">
                <a:solidFill>
                  <a:schemeClr val="bg1"/>
                </a:solidFill>
              </a:rPr>
              <a:t> </a:t>
            </a:r>
            <a:r>
              <a:rPr lang="en-US" sz="2800" b="1" i="1" dirty="0" err="1">
                <a:solidFill>
                  <a:srgbClr val="FF0000"/>
                </a:solidFill>
                <a:latin typeface="Arial" charset="0"/>
              </a:rPr>
              <a:t>Aedes</a:t>
            </a:r>
            <a:r>
              <a:rPr lang="en-US" sz="2800" b="1" i="1" dirty="0">
                <a:solidFill>
                  <a:srgbClr val="FF0000"/>
                </a:solidFill>
                <a:latin typeface="Arial" charset="0"/>
              </a:rPr>
              <a:t> (</a:t>
            </a:r>
            <a:r>
              <a:rPr lang="en-US" sz="2800" b="1" i="1" dirty="0" err="1">
                <a:solidFill>
                  <a:srgbClr val="FF0000"/>
                </a:solidFill>
                <a:latin typeface="Arial" charset="0"/>
              </a:rPr>
              <a:t>Stegomyia</a:t>
            </a:r>
            <a:r>
              <a:rPr lang="en-US" sz="2800" b="1" i="1" dirty="0">
                <a:solidFill>
                  <a:srgbClr val="FF0000"/>
                </a:solidFill>
                <a:latin typeface="Arial" charset="0"/>
              </a:rPr>
              <a:t>) </a:t>
            </a:r>
            <a:r>
              <a:rPr lang="en-US" sz="2800" b="1" i="1" dirty="0" err="1">
                <a:solidFill>
                  <a:srgbClr val="FF0000"/>
                </a:solidFill>
                <a:latin typeface="Arial" charset="0"/>
              </a:rPr>
              <a:t>aegypti</a:t>
            </a:r>
            <a:r>
              <a:rPr lang="en-US" sz="2800" b="1" i="1" dirty="0">
                <a:solidFill>
                  <a:srgbClr val="FF0000"/>
                </a:solidFill>
              </a:rPr>
              <a:t> </a:t>
            </a:r>
            <a:r>
              <a:rPr lang="en-US" sz="2800" i="1" dirty="0"/>
              <a:t>– </a:t>
            </a:r>
            <a:r>
              <a:rPr lang="en-US" sz="2800" dirty="0" smtClean="0"/>
              <a:t>Primary</a:t>
            </a:r>
            <a:r>
              <a:rPr lang="en-US" sz="2800" i="1" dirty="0" smtClean="0"/>
              <a:t> </a:t>
            </a:r>
            <a:r>
              <a:rPr lang="en-US" sz="2800" dirty="0" smtClean="0"/>
              <a:t>vector</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1358900"/>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Users\Toshiba\Pictures\asian_tiger_mosquito_0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43687" y="1387475"/>
            <a:ext cx="4583113" cy="304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608034" y="4806434"/>
            <a:ext cx="4910866" cy="1077218"/>
          </a:xfrm>
          <a:prstGeom prst="rect">
            <a:avLst/>
          </a:prstGeom>
        </p:spPr>
        <p:txBody>
          <a:bodyPr wrap="square">
            <a:spAutoFit/>
          </a:bodyPr>
          <a:lstStyle/>
          <a:p>
            <a:r>
              <a:rPr lang="en-US" sz="2800" b="1" i="1" dirty="0" err="1" smtClean="0">
                <a:solidFill>
                  <a:srgbClr val="FF0000"/>
                </a:solidFill>
              </a:rPr>
              <a:t>Aedes</a:t>
            </a:r>
            <a:r>
              <a:rPr lang="en-US" sz="3200" b="1" i="1" dirty="0" smtClean="0">
                <a:solidFill>
                  <a:srgbClr val="FF0000"/>
                </a:solidFill>
              </a:rPr>
              <a:t> </a:t>
            </a:r>
            <a:r>
              <a:rPr lang="en-US" sz="3200" b="1" i="1" dirty="0" err="1" smtClean="0">
                <a:solidFill>
                  <a:srgbClr val="FF0000"/>
                </a:solidFill>
              </a:rPr>
              <a:t>albopictus</a:t>
            </a:r>
            <a:r>
              <a:rPr lang="en-US" sz="3200" i="1" dirty="0" smtClean="0"/>
              <a:t> – </a:t>
            </a:r>
            <a:r>
              <a:rPr lang="en-US" sz="3200" dirty="0" smtClean="0"/>
              <a:t>secondary</a:t>
            </a:r>
            <a:r>
              <a:rPr lang="en-US" sz="3200" i="1" dirty="0" smtClean="0"/>
              <a:t> </a:t>
            </a:r>
            <a:r>
              <a:rPr lang="en-US" sz="3200" dirty="0" smtClean="0"/>
              <a:t>vector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none" spc="0" normalizeH="0" baseline="0" noProof="0" dirty="0" smtClean="0">
                <a:ln>
                  <a:noFill/>
                </a:ln>
                <a:solidFill>
                  <a:srgbClr val="1E28EE"/>
                </a:solidFill>
                <a:effectLst/>
                <a:uLnTx/>
                <a:uFillTx/>
                <a:latin typeface="+mj-lt"/>
                <a:ea typeface="+mj-ea"/>
                <a:cs typeface="+mj-cs"/>
              </a:rPr>
              <a:t>	</a:t>
            </a:r>
            <a:r>
              <a:rPr kumimoji="0" lang="en-US" sz="46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Characteristics of </a:t>
            </a:r>
            <a:r>
              <a:rPr kumimoji="0" lang="en-US" sz="4600" b="1" i="0" u="none" strike="noStrike" kern="1200" cap="none" spc="0" normalizeH="0" baseline="0" noProof="0" dirty="0" err="1"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Aedes</a:t>
            </a:r>
            <a:endParaRPr kumimoji="0" lang="en-US" sz="4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endParaRPr>
          </a:p>
        </p:txBody>
      </p:sp>
      <p:sp>
        <p:nvSpPr>
          <p:cNvPr id="3" name="Content Placeholder 2"/>
          <p:cNvSpPr txBox="1">
            <a:spLocks/>
          </p:cNvSpPr>
          <p:nvPr/>
        </p:nvSpPr>
        <p:spPr>
          <a:xfrm>
            <a:off x="535577" y="1221377"/>
            <a:ext cx="9309100" cy="4525963"/>
          </a:xfrm>
          <a:prstGeom prst="rect">
            <a:avLst/>
          </a:prstGeom>
        </p:spPr>
        <p:txBody>
          <a:bodyPr/>
          <a:lstStyle/>
          <a:p>
            <a:pPr marL="1335024" lvl="2" indent="-384048" defTabSz="914400">
              <a:spcBef>
                <a:spcPct val="20000"/>
              </a:spcBef>
              <a:buClr>
                <a:schemeClr val="accent1"/>
              </a:buClr>
              <a:buSzPct val="80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Small blackish with </a:t>
            </a:r>
            <a:r>
              <a:rPr kumimoji="0" lang="en-US" sz="2600" b="1" i="0" u="none" strike="noStrike" kern="1200" cap="none" spc="0" normalizeH="0" baseline="0" noProof="0" dirty="0" smtClean="0">
                <a:ln>
                  <a:noFill/>
                </a:ln>
                <a:solidFill>
                  <a:srgbClr val="FF0000"/>
                </a:solidFill>
                <a:effectLst/>
                <a:uLnTx/>
                <a:uFillTx/>
                <a:latin typeface="+mn-lt"/>
                <a:ea typeface="+mn-ea"/>
                <a:cs typeface="+mn-cs"/>
              </a:rPr>
              <a:t>white stripes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on the body and legs</a:t>
            </a:r>
          </a:p>
          <a:p>
            <a:pPr marL="1335024" lvl="2" indent="-384048" defTabSz="914400">
              <a:spcBef>
                <a:spcPct val="20000"/>
              </a:spcBef>
              <a:buClr>
                <a:schemeClr val="accent1"/>
              </a:buClr>
              <a:buSzPct val="80000"/>
              <a:buFont typeface="Wingdings 2"/>
              <a:buChar char=""/>
              <a:defRPr/>
            </a:pPr>
            <a:r>
              <a:rPr kumimoji="0" lang="en-US" sz="2600" b="1" i="0" u="none" strike="noStrike" kern="1200" cap="none" spc="0" normalizeH="0" baseline="0" noProof="0" dirty="0" smtClean="0">
                <a:ln>
                  <a:noFill/>
                </a:ln>
                <a:solidFill>
                  <a:srgbClr val="FF0000"/>
                </a:solidFill>
                <a:effectLst/>
                <a:uLnTx/>
                <a:uFillTx/>
                <a:latin typeface="+mn-lt"/>
                <a:ea typeface="+mn-ea"/>
                <a:cs typeface="+mn-cs"/>
              </a:rPr>
              <a:t>Females</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are fearless biters</a:t>
            </a:r>
          </a:p>
          <a:p>
            <a:pPr marL="1335024" lvl="2" indent="-384048" defTabSz="914400">
              <a:spcBef>
                <a:spcPct val="20000"/>
              </a:spcBef>
              <a:buClr>
                <a:schemeClr val="accent1"/>
              </a:buClr>
              <a:buSzPct val="80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They bite </a:t>
            </a:r>
            <a:r>
              <a:rPr kumimoji="0" lang="en-US" sz="2600" b="1" i="0" u="none" strike="noStrike" kern="1200" cap="none" spc="0" normalizeH="0" baseline="0" noProof="0" dirty="0" smtClean="0">
                <a:ln>
                  <a:noFill/>
                </a:ln>
                <a:solidFill>
                  <a:srgbClr val="FF0000"/>
                </a:solidFill>
                <a:effectLst/>
                <a:uLnTx/>
                <a:uFillTx/>
                <a:latin typeface="+mn-lt"/>
                <a:ea typeface="+mn-ea"/>
                <a:cs typeface="+mn-cs"/>
              </a:rPr>
              <a:t>during day and early night</a:t>
            </a:r>
          </a:p>
          <a:p>
            <a:pPr marL="1335024" lvl="2" indent="-384048" defTabSz="914400">
              <a:spcBef>
                <a:spcPct val="20000"/>
              </a:spcBef>
              <a:buClr>
                <a:schemeClr val="accent1"/>
              </a:buClr>
              <a:buSzPct val="80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They breed in </a:t>
            </a:r>
            <a:r>
              <a:rPr kumimoji="0" lang="en-US" sz="2600" b="1" i="0" u="none" strike="noStrike" kern="1200" cap="none" spc="0" normalizeH="0" baseline="0" noProof="0" dirty="0" smtClean="0">
                <a:ln>
                  <a:noFill/>
                </a:ln>
                <a:solidFill>
                  <a:srgbClr val="FF0000"/>
                </a:solidFill>
                <a:effectLst/>
                <a:uLnTx/>
                <a:uFillTx/>
                <a:latin typeface="+mn-lt"/>
                <a:ea typeface="+mn-ea"/>
                <a:cs typeface="+mn-cs"/>
              </a:rPr>
              <a:t>artificial accumulation of water (clear water)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in and around human dwellings such as water found in discarded tins, bottles, coconut shells, buckets etc. even in flower pots and trees’ holes. </a:t>
            </a:r>
          </a:p>
          <a:p>
            <a:pPr marL="1335024" lvl="2" indent="-384048" defTabSz="914400">
              <a:spcBef>
                <a:spcPct val="20000"/>
              </a:spcBef>
              <a:buClr>
                <a:schemeClr val="accent1"/>
              </a:buClr>
              <a:buSzPct val="80000"/>
              <a:buFont typeface="Wingdings 2"/>
              <a:buChar char=""/>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It does not fly </a:t>
            </a:r>
            <a:r>
              <a:rPr kumimoji="0" lang="en-US" sz="2600" b="0" i="0" u="none" strike="noStrike" kern="1200" cap="none" spc="0" normalizeH="0" baseline="0" noProof="0" dirty="0" smtClean="0">
                <a:ln>
                  <a:noFill/>
                </a:ln>
                <a:solidFill>
                  <a:srgbClr val="FF0000"/>
                </a:solidFill>
                <a:effectLst/>
                <a:uLnTx/>
                <a:uFillTx/>
                <a:latin typeface="+mn-lt"/>
                <a:ea typeface="+mn-ea"/>
                <a:cs typeface="+mn-cs"/>
              </a:rPr>
              <a:t>&gt; 100 meters</a:t>
            </a:r>
          </a:p>
          <a:p>
            <a:pPr marL="1335024" lvl="2" indent="-384048" defTabSz="914400">
              <a:spcBef>
                <a:spcPct val="20000"/>
              </a:spcBef>
              <a:buClr>
                <a:schemeClr val="accent1"/>
              </a:buClr>
              <a:buSzPct val="80000"/>
              <a:buFont typeface="Wingdings 2"/>
              <a:buChar char=""/>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1335024" lvl="2" indent="-384048" defTabSz="914400">
              <a:spcBef>
                <a:spcPct val="20000"/>
              </a:spcBef>
              <a:buClr>
                <a:schemeClr val="accent1"/>
              </a:buClr>
              <a:buSzPct val="80000"/>
              <a:buFont typeface="Wingdings 2"/>
              <a:buChar char=""/>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81924" y="4276204"/>
            <a:ext cx="3456384"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2300" y="5540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Seasonal Variation</a:t>
            </a:r>
            <a:endParaRPr kumimoji="0" lang="en-US" sz="46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endParaRPr>
          </a:p>
        </p:txBody>
      </p:sp>
      <p:sp>
        <p:nvSpPr>
          <p:cNvPr id="3" name="Content Placeholder 2"/>
          <p:cNvSpPr txBox="1">
            <a:spLocks/>
          </p:cNvSpPr>
          <p:nvPr/>
        </p:nvSpPr>
        <p:spPr>
          <a:xfrm>
            <a:off x="1689100" y="1498600"/>
            <a:ext cx="8229600" cy="4525963"/>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Dengue transmissions usually occurs during the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rainy season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when the temperature and humidity are conducive for </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build up of the vector population,</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breeding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in secondary  habitats as well as</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pitchFamily="2" charset="2"/>
              <a:buChar char="ü"/>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for longer mosquito survival</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1800" y="0"/>
            <a:ext cx="8229600" cy="13208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mj-lt"/>
                <a:ea typeface="+mj-ea"/>
                <a:cs typeface="+mj-cs"/>
              </a:rPr>
              <a:t/>
            </a:r>
            <a:br>
              <a:rPr kumimoji="0" lang="en-US" sz="4000" b="1" i="0" u="none" strike="noStrike" kern="1200" cap="none" spc="0" normalizeH="0" baseline="0" noProof="0" dirty="0" smtClean="0">
                <a:ln>
                  <a:noFill/>
                </a:ln>
                <a:solidFill>
                  <a:srgbClr val="FF0000"/>
                </a:solidFill>
                <a:effectLst/>
                <a:uLnTx/>
                <a:uFillTx/>
                <a:latin typeface="+mj-lt"/>
                <a:ea typeface="+mj-ea"/>
                <a:cs typeface="+mj-cs"/>
              </a:rPr>
            </a:br>
            <a:r>
              <a:rPr kumimoji="0" lang="en-US" sz="4000" b="1" i="0" u="none" strike="noStrike" kern="1200" cap="none" spc="0" normalizeH="0" baseline="0" noProof="0" dirty="0" smtClean="0">
                <a:ln>
                  <a:noFill/>
                </a:ln>
                <a:solidFill>
                  <a:srgbClr val="FF0000"/>
                </a:solidFill>
                <a:effectLst/>
                <a:uLnTx/>
                <a:uFillTx/>
                <a:latin typeface="+mj-lt"/>
                <a:ea typeface="+mj-ea"/>
                <a:cs typeface="+mj-cs"/>
              </a:rPr>
              <a:t>	</a:t>
            </a:r>
            <a:r>
              <a:rPr kumimoji="0" lang="en-US" sz="40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Clinical manifestations</a:t>
            </a:r>
            <a:br>
              <a:rPr kumimoji="0" lang="en-US" sz="40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br>
            <a:endParaRPr kumimoji="0" lang="en-US" sz="4000" b="0"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endParaRPr>
          </a:p>
        </p:txBody>
      </p:sp>
      <p:sp>
        <p:nvSpPr>
          <p:cNvPr id="3" name="Content Placeholder 2"/>
          <p:cNvSpPr txBox="1">
            <a:spLocks/>
          </p:cNvSpPr>
          <p:nvPr/>
        </p:nvSpPr>
        <p:spPr>
          <a:xfrm>
            <a:off x="457200" y="1600200"/>
            <a:ext cx="9461500" cy="4525963"/>
          </a:xfrm>
          <a:prstGeom prst="rect">
            <a:avLst/>
          </a:prstGeom>
        </p:spPr>
        <p:txBody>
          <a:bodyPr/>
          <a:lstStyle/>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Many patients infected with dengue virus remain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asymptomatic</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a:t>
            </a:r>
          </a:p>
          <a:p>
            <a:pPr marL="1335024" lvl="2" indent="-384048" defTabSz="914400">
              <a:spcBef>
                <a:spcPct val="20000"/>
              </a:spcBef>
              <a:buClr>
                <a:schemeClr val="accent1"/>
              </a:buClr>
              <a:buSzPct val="80000"/>
              <a:buFont typeface="Wingdings 2"/>
              <a:buChar char=""/>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Others, after an </a:t>
            </a:r>
            <a:r>
              <a:rPr kumimoji="0" lang="en-US" sz="3000" b="0" i="0" u="none" strike="noStrike" kern="1200" cap="none" spc="0" normalizeH="0" baseline="0" noProof="0" dirty="0" smtClean="0">
                <a:ln>
                  <a:noFill/>
                </a:ln>
                <a:solidFill>
                  <a:srgbClr val="FF0000"/>
                </a:solidFill>
                <a:effectLst/>
                <a:uLnTx/>
                <a:uFillTx/>
                <a:latin typeface="+mn-lt"/>
                <a:ea typeface="+mn-ea"/>
                <a:cs typeface="+mn-cs"/>
              </a:rPr>
              <a:t>incubation period of 4-6 days</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(range 3-14 days), develop a febrile illness the manifestations of which are similar &amp; overlapping in nature grouped into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 dengue Syndromes”</a:t>
            </a:r>
            <a:r>
              <a:rPr kumimoji="0" lang="en-US" sz="3000" b="0" i="0" u="none" strike="noStrike" kern="1200" cap="none" spc="0" normalizeH="0" baseline="0" noProof="0" dirty="0" smtClean="0">
                <a:ln>
                  <a:noFill/>
                </a:ln>
                <a:solidFill>
                  <a:srgbClr val="FF0000"/>
                </a:solidFill>
                <a:effectLst/>
                <a:uLnTx/>
                <a:uFillTx/>
                <a:latin typeface="+mn-lt"/>
                <a:ea typeface="+mn-ea"/>
                <a:cs typeface="+mn-cs"/>
              </a:rPr>
              <a:t>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which encompass- </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57400" y="292100"/>
            <a:ext cx="9156700" cy="614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10058400" cy="1155700"/>
          </a:xfrm>
        </p:spPr>
        <p:txBody>
          <a:bodyPr>
            <a:noAutofit/>
          </a:bodyPr>
          <a:lstStyle/>
          <a:p>
            <a:r>
              <a:rPr lang="en-SG" sz="4000" b="1" dirty="0" smtClean="0">
                <a:solidFill>
                  <a:schemeClr val="accent1">
                    <a:lumMod val="75000"/>
                  </a:schemeClr>
                </a:solidFill>
              </a:rPr>
              <a:t>	</a:t>
            </a:r>
            <a:br>
              <a:rPr lang="en-SG" sz="4000" b="1" dirty="0" smtClean="0">
                <a:solidFill>
                  <a:schemeClr val="accent1">
                    <a:lumMod val="75000"/>
                  </a:schemeClr>
                </a:solidFill>
              </a:rPr>
            </a:br>
            <a:r>
              <a:rPr lang="en-SG" sz="4000" b="1" dirty="0" smtClean="0">
                <a:solidFill>
                  <a:schemeClr val="accent1">
                    <a:lumMod val="75000"/>
                  </a:schemeClr>
                </a:solidFill>
              </a:rPr>
              <a:t>	</a:t>
            </a:r>
            <a:endParaRPr lang="en-SG" sz="4400" b="1" dirty="0">
              <a:solidFill>
                <a:schemeClr val="accent1">
                  <a:lumMod val="75000"/>
                </a:schemeClr>
              </a:solidFill>
            </a:endParaRPr>
          </a:p>
        </p:txBody>
      </p:sp>
      <p:sp>
        <p:nvSpPr>
          <p:cNvPr id="3" name="Content Placeholder 2"/>
          <p:cNvSpPr>
            <a:spLocks noGrp="1"/>
          </p:cNvSpPr>
          <p:nvPr>
            <p:ph idx="1"/>
          </p:nvPr>
        </p:nvSpPr>
        <p:spPr>
          <a:xfrm>
            <a:off x="914400" y="1473200"/>
            <a:ext cx="9364053" cy="4914899"/>
          </a:xfrm>
        </p:spPr>
        <p:txBody>
          <a:bodyPr>
            <a:noAutofit/>
          </a:bodyPr>
          <a:lstStyle/>
          <a:p>
            <a:pPr lvl="1"/>
            <a:r>
              <a:rPr lang="en-SG" dirty="0" smtClean="0"/>
              <a:t>Name: Mr. </a:t>
            </a:r>
            <a:r>
              <a:rPr lang="en-SG" dirty="0" err="1" smtClean="0"/>
              <a:t>Shawan</a:t>
            </a:r>
            <a:r>
              <a:rPr lang="en-SG" dirty="0" smtClean="0"/>
              <a:t> Kumar </a:t>
            </a:r>
            <a:r>
              <a:rPr lang="en-SG" dirty="0" err="1" smtClean="0"/>
              <a:t>Jha</a:t>
            </a:r>
            <a:endParaRPr lang="en-SG" dirty="0" smtClean="0"/>
          </a:p>
          <a:p>
            <a:pPr lvl="1"/>
            <a:r>
              <a:rPr lang="en-SG" dirty="0" smtClean="0"/>
              <a:t>Age: 22 years</a:t>
            </a:r>
          </a:p>
          <a:p>
            <a:pPr lvl="1" algn="just"/>
            <a:r>
              <a:rPr lang="en-SG" dirty="0" smtClean="0"/>
              <a:t>Sex: Male</a:t>
            </a:r>
          </a:p>
          <a:p>
            <a:pPr lvl="1" algn="just"/>
            <a:r>
              <a:rPr lang="en-SG" dirty="0" smtClean="0"/>
              <a:t>Religion: Buddhist</a:t>
            </a:r>
          </a:p>
          <a:p>
            <a:pPr lvl="1" algn="just"/>
            <a:r>
              <a:rPr lang="en-SG" dirty="0" smtClean="0"/>
              <a:t>Marital status: Unmarried</a:t>
            </a:r>
          </a:p>
          <a:p>
            <a:pPr lvl="1" algn="just"/>
            <a:r>
              <a:rPr lang="en-SG" dirty="0" smtClean="0"/>
              <a:t>Occupation: Student</a:t>
            </a:r>
          </a:p>
          <a:p>
            <a:pPr lvl="1" algn="just"/>
            <a:r>
              <a:rPr lang="en-SG" dirty="0" smtClean="0"/>
              <a:t>Address: </a:t>
            </a:r>
            <a:r>
              <a:rPr lang="en-SG" dirty="0" err="1" smtClean="0"/>
              <a:t>Zigatola</a:t>
            </a:r>
            <a:r>
              <a:rPr lang="en-SG" dirty="0" smtClean="0"/>
              <a:t>, Dhaka</a:t>
            </a:r>
          </a:p>
          <a:p>
            <a:pPr lvl="1" algn="just"/>
            <a:r>
              <a:rPr lang="en-SG" dirty="0" smtClean="0"/>
              <a:t>Date and time of admission:19/7/2018,12:00pm,Through emergency</a:t>
            </a:r>
          </a:p>
        </p:txBody>
      </p:sp>
    </p:spTree>
    <p:extLst>
      <p:ext uri="{BB962C8B-B14F-4D97-AF65-F5344CB8AC3E}">
        <p14:creationId xmlns="" xmlns:p14="http://schemas.microsoft.com/office/powerpoint/2010/main" val="1000848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3900" y="203200"/>
            <a:ext cx="9448800" cy="64642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36914" y="1294410"/>
            <a:ext cx="10485912"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The clinical course of illness passes through the following three phases: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2400" b="1" dirty="0" smtClean="0">
              <a:latin typeface="Cambria" pitchFamily="18"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n-US" sz="2400" b="1"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a:t>
            </a:r>
            <a:r>
              <a:rPr kumimoji="0" lang="en-US" sz="3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Febrile phase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Critical phase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 Convalescent phase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365662" y="605643"/>
            <a:ext cx="10462161" cy="600164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Arial" pitchFamily="34" charset="0"/>
                <a:cs typeface="Arial" pitchFamily="34" charset="0"/>
              </a:rPr>
              <a:t>                 </a:t>
            </a:r>
            <a:r>
              <a:rPr kumimoji="0" lang="en-US" sz="2800" b="1" i="1" u="none" strike="noStrike" cap="none" normalizeH="0" baseline="0" dirty="0" smtClean="0">
                <a:ln>
                  <a:noFill/>
                </a:ln>
                <a:solidFill>
                  <a:schemeClr val="tx1"/>
                </a:solidFill>
                <a:effectLst/>
                <a:latin typeface="Arial" pitchFamily="34" charset="0"/>
                <a:cs typeface="Arial" pitchFamily="34" charset="0"/>
              </a:rPr>
              <a:t>Clinical manifestation of Dengue Virus Infection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Many patients infected with dengue virus remain asymptomatic. Others, after an incubation period of 4-7 (range 3-14) days, develop a febrile illness the manifestations  of which are similar and overlapping in nature grouped into 'Dengue Syndromes' which encompass the following: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Undifferentiated fever</a:t>
            </a:r>
            <a:endPar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DF</a:t>
            </a:r>
            <a:endPar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DHF</a:t>
            </a:r>
            <a:endPar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mbria" pitchFamily="18" charset="0"/>
                <a:ea typeface="Times New Roman" pitchFamily="18" charset="0"/>
                <a:cs typeface="Calibri" pitchFamily="34" charset="0"/>
              </a:rPr>
              <a:t>Expanded dengue syndrome (rare)</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80" name="Rectangle 2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6257" name="Organization Chart 1"/>
          <p:cNvGraphicFramePr>
            <a:graphicFrameLocks/>
          </p:cNvGraphicFramePr>
          <p:nvPr/>
        </p:nvGraphicFramePr>
        <p:xfrm>
          <a:off x="1401288" y="225632"/>
          <a:ext cx="10426535" cy="6377050"/>
        </p:xfrm>
        <a:graphic>
          <a:graphicData uri="http://schemas.openxmlformats.org/drawingml/2006/compatibility">
            <com:legacyDrawing xmlns:com="http://schemas.openxmlformats.org/drawingml/2006/compatibility" spid="_x0000_s96257"/>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1389412" y="807523"/>
            <a:ext cx="10802587" cy="46474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Group- A (Mild Dengue): Send home with advice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Dengue fever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1.Without complications  like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bleeding,hypotension</a:t>
            </a: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 organ involvement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2.Without evidence of plasma leakage(clinical and laboratory)</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3.Without co-morbidities or high risk group patients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4.With near normal blood count and </a:t>
            </a:r>
            <a:r>
              <a:rPr kumimoji="0" lang="en-US" sz="3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hematocrit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270660" y="653143"/>
            <a:ext cx="1092134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Group-B (Moderate Dengue): Close monitoring and possible hospitalization</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331" name="Rectangle 3"/>
          <p:cNvSpPr>
            <a:spLocks noChangeArrowheads="1"/>
          </p:cNvSpPr>
          <p:nvPr/>
        </p:nvSpPr>
        <p:spPr bwMode="auto">
          <a:xfrm>
            <a:off x="1484416" y="1710047"/>
            <a:ext cx="8075220"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Dengue fever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With High risk and co-morbid conditions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9330" name="Picture 4"/>
          <p:cNvPicPr>
            <a:picLocks noChangeAspect="1" noChangeArrowheads="1"/>
          </p:cNvPicPr>
          <p:nvPr/>
        </p:nvPicPr>
        <p:blipFill>
          <a:blip r:embed="rId2"/>
          <a:srcRect/>
          <a:stretch>
            <a:fillRect/>
          </a:stretch>
        </p:blipFill>
        <p:spPr bwMode="auto">
          <a:xfrm>
            <a:off x="1828800" y="2761012"/>
            <a:ext cx="4940135" cy="394213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1484416" y="1199408"/>
            <a:ext cx="10082150"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2.With  warning sign and symptoms</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3.Dengue hemorrhagic fever with minor bleeding</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4.Social circumstances- living alone, living far from hospital facility</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5.Increasing </a:t>
            </a:r>
            <a:r>
              <a:rPr kumimoji="0" lang="en-US" sz="3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hematocrit</a:t>
            </a:r>
            <a:r>
              <a:rPr kumimoji="0" lang="en-US" sz="3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 rapidly decreasing platelet count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1318160" y="320633"/>
            <a:ext cx="1087383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Group –C (Severe dengue): Needs tertiary care</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591294" y="1211283"/>
            <a:ext cx="6582967" cy="523220"/>
          </a:xfrm>
          <a:prstGeom prst="rect">
            <a:avLst/>
          </a:prstGeom>
        </p:spPr>
        <p:txBody>
          <a:bodyPr wrap="square">
            <a:spAutoFit/>
          </a:bodyPr>
          <a:lstStyle/>
          <a:p>
            <a:r>
              <a:rPr lang="en-US" sz="2800" dirty="0" smtClean="0"/>
              <a:t>Dengue fever with following complications</a:t>
            </a:r>
            <a:endParaRPr lang="en-US" sz="2800" dirty="0"/>
          </a:p>
        </p:txBody>
      </p:sp>
      <p:pic>
        <p:nvPicPr>
          <p:cNvPr id="101378" name="Picture 5"/>
          <p:cNvPicPr>
            <a:picLocks noChangeAspect="1" noChangeArrowheads="1"/>
          </p:cNvPicPr>
          <p:nvPr/>
        </p:nvPicPr>
        <p:blipFill>
          <a:blip r:embed="rId2"/>
          <a:srcRect/>
          <a:stretch>
            <a:fillRect/>
          </a:stretch>
        </p:blipFill>
        <p:spPr bwMode="auto">
          <a:xfrm>
            <a:off x="1425040" y="2137559"/>
            <a:ext cx="10766960" cy="429886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The </a:t>
            </a:r>
            <a:r>
              <a:rPr lang="en-US" b="1" dirty="0" smtClean="0">
                <a:solidFill>
                  <a:schemeClr val="accent1">
                    <a:lumMod val="75000"/>
                  </a:schemeClr>
                </a:solidFill>
              </a:rPr>
              <a:t>Tourniquet Test</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dirty="0"/>
              <a:t>The tourniquet test is part of the new WHO case definition for dengue. </a:t>
            </a:r>
            <a:endParaRPr lang="en-US" dirty="0" smtClean="0"/>
          </a:p>
          <a:p>
            <a:r>
              <a:rPr lang="en-US" b="1" i="1" dirty="0" smtClean="0">
                <a:solidFill>
                  <a:srgbClr val="FF0000"/>
                </a:solidFill>
              </a:rPr>
              <a:t>This is a very important clinical test for detecting covert </a:t>
            </a:r>
            <a:r>
              <a:rPr lang="en-US" b="1" i="1" dirty="0" err="1" smtClean="0">
                <a:solidFill>
                  <a:srgbClr val="FF0000"/>
                </a:solidFill>
              </a:rPr>
              <a:t>haemorrhage</a:t>
            </a:r>
            <a:r>
              <a:rPr lang="en-US" b="1" i="1" dirty="0" smtClean="0">
                <a:solidFill>
                  <a:srgbClr val="FF0000"/>
                </a:solidFill>
              </a:rPr>
              <a:t>.</a:t>
            </a:r>
          </a:p>
          <a:p>
            <a:r>
              <a:rPr lang="en-US" dirty="0" smtClean="0"/>
              <a:t>The </a:t>
            </a:r>
            <a:r>
              <a:rPr lang="en-US" dirty="0"/>
              <a:t>test is a marker of </a:t>
            </a:r>
            <a:r>
              <a:rPr lang="en-US" b="1" dirty="0">
                <a:solidFill>
                  <a:srgbClr val="FF0000"/>
                </a:solidFill>
              </a:rPr>
              <a:t>capillary fragility </a:t>
            </a:r>
            <a:endParaRPr lang="en-US" b="1" dirty="0" smtClean="0">
              <a:solidFill>
                <a:srgbClr val="FF0000"/>
              </a:solidFill>
            </a:endParaRPr>
          </a:p>
          <a:p>
            <a:r>
              <a:rPr lang="en-US" dirty="0" smtClean="0"/>
              <a:t>Even </a:t>
            </a:r>
            <a:r>
              <a:rPr lang="en-US" dirty="0"/>
              <a:t>if a tourniquet test was previously done, it should be repeated if</a:t>
            </a:r>
          </a:p>
          <a:p>
            <a:pPr>
              <a:buFont typeface="Wingdings" pitchFamily="2" charset="2"/>
              <a:buChar char="ü"/>
            </a:pPr>
            <a:r>
              <a:rPr lang="en-US" dirty="0"/>
              <a:t> </a:t>
            </a:r>
            <a:r>
              <a:rPr lang="en-US" dirty="0" smtClean="0"/>
              <a:t>It </a:t>
            </a:r>
            <a:r>
              <a:rPr lang="en-US" dirty="0"/>
              <a:t>was previously negative</a:t>
            </a:r>
          </a:p>
          <a:p>
            <a:pPr>
              <a:buFont typeface="Wingdings" pitchFamily="2" charset="2"/>
              <a:buChar char="ü"/>
            </a:pPr>
            <a:r>
              <a:rPr lang="en-US" dirty="0"/>
              <a:t> </a:t>
            </a:r>
            <a:r>
              <a:rPr lang="en-US" dirty="0" smtClean="0"/>
              <a:t>There </a:t>
            </a:r>
            <a:r>
              <a:rPr lang="en-US" dirty="0"/>
              <a:t>is no bleeding manifestation</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 xmlns:p14="http://schemas.microsoft.com/office/powerpoint/2010/main" val="3777763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ormAutofit fontScale="90000"/>
          </a:bodyPr>
          <a:lstStyle/>
          <a:p>
            <a:r>
              <a:rPr lang="en-US" b="1" dirty="0" smtClean="0"/>
              <a:t/>
            </a:r>
            <a:br>
              <a:rPr lang="en-US" b="1" dirty="0" smtClean="0"/>
            </a:br>
            <a:r>
              <a:rPr lang="en-US" b="1" dirty="0" smtClean="0">
                <a:solidFill>
                  <a:schemeClr val="accent1">
                    <a:lumMod val="75000"/>
                  </a:schemeClr>
                </a:solidFill>
              </a:rPr>
              <a:t>How to perform </a:t>
            </a:r>
            <a:r>
              <a:rPr lang="en-US" b="1" dirty="0">
                <a:solidFill>
                  <a:schemeClr val="accent1">
                    <a:lumMod val="75000"/>
                  </a:schemeClr>
                </a:solidFill>
              </a:rPr>
              <a:t>a Tourniquet Test</a:t>
            </a:r>
            <a:r>
              <a:rPr lang="en-US" dirty="0">
                <a:solidFill>
                  <a:schemeClr val="accent1">
                    <a:lumMod val="75000"/>
                  </a:schemeClr>
                </a:solidFill>
              </a:rPr>
              <a:t/>
            </a:r>
            <a:br>
              <a:rPr lang="en-US" dirty="0">
                <a:solidFill>
                  <a:schemeClr val="accent1">
                    <a:lumMod val="75000"/>
                  </a:schemeClr>
                </a:solidFill>
              </a:rPr>
            </a:br>
            <a:endParaRPr lang="en-US" dirty="0">
              <a:solidFill>
                <a:schemeClr val="accent1">
                  <a:lumMod val="75000"/>
                </a:schemeClr>
              </a:solidFill>
            </a:endParaRPr>
          </a:p>
        </p:txBody>
      </p:sp>
      <p:sp>
        <p:nvSpPr>
          <p:cNvPr id="3" name="Content Placeholder 2"/>
          <p:cNvSpPr>
            <a:spLocks noGrp="1"/>
          </p:cNvSpPr>
          <p:nvPr>
            <p:ph sz="half" idx="1"/>
          </p:nvPr>
        </p:nvSpPr>
        <p:spPr/>
        <p:txBody>
          <a:bodyPr>
            <a:noAutofit/>
          </a:bodyPr>
          <a:lstStyle/>
          <a:p>
            <a:pPr marL="0" indent="0">
              <a:buNone/>
            </a:pPr>
            <a:r>
              <a:rPr lang="en-US" sz="2400" dirty="0" smtClean="0"/>
              <a:t>1</a:t>
            </a:r>
            <a:r>
              <a:rPr lang="en-US" sz="2400" dirty="0"/>
              <a:t>. Take the patient's blood pressure and record it, for example, 100/70</a:t>
            </a:r>
            <a:r>
              <a:rPr lang="en-US" sz="2400" dirty="0" smtClean="0"/>
              <a:t>.</a:t>
            </a:r>
          </a:p>
          <a:p>
            <a:pPr marL="0" indent="0">
              <a:buNone/>
            </a:pPr>
            <a:endParaRPr lang="en-US" sz="2400" dirty="0"/>
          </a:p>
          <a:p>
            <a:pPr marL="0" indent="0">
              <a:buNone/>
            </a:pPr>
            <a:r>
              <a:rPr lang="en-US" sz="2400" dirty="0"/>
              <a:t>2. Inflate the cuff to a point </a:t>
            </a:r>
            <a:r>
              <a:rPr lang="en-US" sz="2400" b="1" dirty="0">
                <a:solidFill>
                  <a:srgbClr val="1E28EE"/>
                </a:solidFill>
              </a:rPr>
              <a:t>midway between SBP and DBP </a:t>
            </a:r>
            <a:r>
              <a:rPr lang="en-US" sz="2400" dirty="0"/>
              <a:t>and maintain for 5 minutes. (100 + 70) ÷ 2 = 85 mm </a:t>
            </a:r>
            <a:r>
              <a:rPr lang="en-US" sz="2400" dirty="0" smtClean="0"/>
              <a:t>Hg</a:t>
            </a:r>
          </a:p>
          <a:p>
            <a:pPr marL="0" indent="0">
              <a:buNone/>
            </a:pPr>
            <a:endParaRPr lang="en-US" sz="2400" dirty="0"/>
          </a:p>
          <a:p>
            <a:pPr marL="0" indent="0">
              <a:buNone/>
            </a:pPr>
            <a:r>
              <a:rPr lang="en-US" sz="2400" dirty="0"/>
              <a:t>3. Reduce and wait 2 minutes</a:t>
            </a:r>
            <a:r>
              <a:rPr lang="en-US" sz="2400" dirty="0" smtClean="0"/>
              <a:t>.</a:t>
            </a:r>
            <a:endParaRPr lang="en-US" sz="2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29</a:t>
            </a:fld>
            <a:endParaRPr lang="en-US"/>
          </a:p>
        </p:txBody>
      </p:sp>
      <p:pic>
        <p:nvPicPr>
          <p:cNvPr id="16386" name="Picture 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6551679" y="4088904"/>
            <a:ext cx="5374476"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50071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109" y="434246"/>
            <a:ext cx="8874041" cy="763832"/>
          </a:xfrm>
        </p:spPr>
        <p:txBody>
          <a:bodyPr>
            <a:normAutofit/>
          </a:bodyPr>
          <a:lstStyle/>
          <a:p>
            <a:r>
              <a:rPr lang="en-SG" sz="4000" b="1" dirty="0" smtClean="0">
                <a:solidFill>
                  <a:schemeClr val="accent1">
                    <a:lumMod val="75000"/>
                  </a:schemeClr>
                </a:solidFill>
              </a:rPr>
              <a:t>     </a:t>
            </a:r>
            <a:endParaRPr lang="en-SG" sz="4800" dirty="0">
              <a:solidFill>
                <a:schemeClr val="accent1">
                  <a:lumMod val="75000"/>
                </a:schemeClr>
              </a:solidFill>
            </a:endParaRPr>
          </a:p>
        </p:txBody>
      </p:sp>
      <p:sp>
        <p:nvSpPr>
          <p:cNvPr id="3" name="Content Placeholder 2"/>
          <p:cNvSpPr>
            <a:spLocks noGrp="1"/>
          </p:cNvSpPr>
          <p:nvPr>
            <p:ph idx="1"/>
          </p:nvPr>
        </p:nvSpPr>
        <p:spPr>
          <a:xfrm>
            <a:off x="1155513" y="1528694"/>
            <a:ext cx="8596668" cy="3880773"/>
          </a:xfrm>
        </p:spPr>
        <p:txBody>
          <a:bodyPr>
            <a:normAutofit/>
          </a:bodyPr>
          <a:lstStyle/>
          <a:p>
            <a:pPr lvl="1"/>
            <a:r>
              <a:rPr lang="en-SG" sz="3200" dirty="0" smtClean="0"/>
              <a:t>High grade fever for 5 days </a:t>
            </a:r>
          </a:p>
          <a:p>
            <a:pPr lvl="1"/>
            <a:r>
              <a:rPr lang="en-SG" sz="3200" dirty="0" smtClean="0"/>
              <a:t>Generalized </a:t>
            </a:r>
            <a:r>
              <a:rPr lang="en-SG" sz="3200" dirty="0" err="1" smtClean="0"/>
              <a:t>bodyache</a:t>
            </a:r>
            <a:r>
              <a:rPr lang="en-SG" sz="3200" dirty="0" smtClean="0"/>
              <a:t> and muscle pain for 5 days</a:t>
            </a:r>
          </a:p>
          <a:p>
            <a:pPr lvl="1"/>
            <a:r>
              <a:rPr lang="en-SG" sz="3200" dirty="0" smtClean="0"/>
              <a:t>No rash both upper and lower limb but</a:t>
            </a:r>
          </a:p>
          <a:p>
            <a:pPr lvl="1">
              <a:buNone/>
            </a:pPr>
            <a:r>
              <a:rPr lang="en-SG" sz="3200" dirty="0" smtClean="0"/>
              <a:t>   headache for same duration.</a:t>
            </a:r>
          </a:p>
        </p:txBody>
      </p:sp>
    </p:spTree>
    <p:extLst>
      <p:ext uri="{BB962C8B-B14F-4D97-AF65-F5344CB8AC3E}">
        <p14:creationId xmlns="" xmlns:p14="http://schemas.microsoft.com/office/powerpoint/2010/main" val="288353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wnloads\20180908_102503.jpg"/>
          <p:cNvPicPr>
            <a:picLocks noChangeAspect="1" noChangeArrowheads="1"/>
          </p:cNvPicPr>
          <p:nvPr/>
        </p:nvPicPr>
        <p:blipFill>
          <a:blip r:embed="rId2"/>
          <a:srcRect/>
          <a:stretch>
            <a:fillRect/>
          </a:stretch>
        </p:blipFill>
        <p:spPr bwMode="auto">
          <a:xfrm>
            <a:off x="-13106400" y="-5905500"/>
            <a:ext cx="38404800" cy="18669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ownloads\20180829_093103.jpg"/>
          <p:cNvPicPr>
            <a:picLocks noChangeAspect="1" noChangeArrowheads="1"/>
          </p:cNvPicPr>
          <p:nvPr/>
        </p:nvPicPr>
        <p:blipFill>
          <a:blip r:embed="rId2">
            <a:lum bright="6000" contrast="11000"/>
          </a:blip>
          <a:srcRect/>
          <a:stretch>
            <a:fillRect/>
          </a:stretch>
        </p:blipFill>
        <p:spPr bwMode="auto">
          <a:xfrm>
            <a:off x="0" y="0"/>
            <a:ext cx="12191999" cy="663193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wnloads\20180903_095240.jpg"/>
          <p:cNvPicPr>
            <a:picLocks noChangeAspect="1" noChangeArrowheads="1"/>
          </p:cNvPicPr>
          <p:nvPr/>
        </p:nvPicPr>
        <p:blipFill>
          <a:blip r:embed="rId2"/>
          <a:srcRect/>
          <a:stretch>
            <a:fillRect/>
          </a:stretch>
        </p:blipFill>
        <p:spPr bwMode="auto">
          <a:xfrm>
            <a:off x="447675" y="0"/>
            <a:ext cx="11744325"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วงรี 2"/>
          <p:cNvSpPr/>
          <p:nvPr/>
        </p:nvSpPr>
        <p:spPr>
          <a:xfrm>
            <a:off x="3790951" y="6092826"/>
            <a:ext cx="3553883" cy="620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ตัวเชื่อมต่อตรง 4"/>
          <p:cNvCxnSpPr/>
          <p:nvPr/>
        </p:nvCxnSpPr>
        <p:spPr>
          <a:xfrm>
            <a:off x="814918" y="4508500"/>
            <a:ext cx="1441449"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ตัวเชื่อมต่อตรง 5"/>
          <p:cNvCxnSpPr/>
          <p:nvPr/>
        </p:nvCxnSpPr>
        <p:spPr>
          <a:xfrm>
            <a:off x="814918" y="5876925"/>
            <a:ext cx="1441449"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ตัวเชื่อมต่อตรง 6"/>
          <p:cNvCxnSpPr/>
          <p:nvPr/>
        </p:nvCxnSpPr>
        <p:spPr>
          <a:xfrm>
            <a:off x="4271433" y="4221163"/>
            <a:ext cx="1441451"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p:cNvCxnSpPr/>
          <p:nvPr/>
        </p:nvCxnSpPr>
        <p:spPr>
          <a:xfrm>
            <a:off x="4271434" y="5013325"/>
            <a:ext cx="1729317"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p:cNvCxnSpPr/>
          <p:nvPr/>
        </p:nvCxnSpPr>
        <p:spPr>
          <a:xfrm>
            <a:off x="4271433" y="3933825"/>
            <a:ext cx="2497667"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p:cNvCxnSpPr/>
          <p:nvPr/>
        </p:nvCxnSpPr>
        <p:spPr>
          <a:xfrm>
            <a:off x="4271433" y="6092825"/>
            <a:ext cx="1441451" cy="0"/>
          </a:xfrm>
          <a:prstGeom prst="line">
            <a:avLst/>
          </a:prstGeom>
          <a:ln w="254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p:cNvCxnSpPr/>
          <p:nvPr/>
        </p:nvCxnSpPr>
        <p:spPr>
          <a:xfrm>
            <a:off x="4271433" y="5805488"/>
            <a:ext cx="2497667"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p:cNvCxnSpPr/>
          <p:nvPr/>
        </p:nvCxnSpPr>
        <p:spPr>
          <a:xfrm>
            <a:off x="4271433" y="5589588"/>
            <a:ext cx="2497667"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p:cNvCxnSpPr/>
          <p:nvPr/>
        </p:nvCxnSpPr>
        <p:spPr>
          <a:xfrm>
            <a:off x="8303684" y="5373688"/>
            <a:ext cx="1219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ตัวเชื่อมต่อตรง 21"/>
          <p:cNvCxnSpPr/>
          <p:nvPr/>
        </p:nvCxnSpPr>
        <p:spPr>
          <a:xfrm>
            <a:off x="8303685" y="5445125"/>
            <a:ext cx="201718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p:cNvCxnSpPr/>
          <p:nvPr/>
        </p:nvCxnSpPr>
        <p:spPr>
          <a:xfrm>
            <a:off x="8506885" y="6524625"/>
            <a:ext cx="201718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p:cNvCxnSpPr/>
          <p:nvPr/>
        </p:nvCxnSpPr>
        <p:spPr>
          <a:xfrm>
            <a:off x="8496301" y="6021388"/>
            <a:ext cx="220768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p:cNvCxnSpPr/>
          <p:nvPr/>
        </p:nvCxnSpPr>
        <p:spPr>
          <a:xfrm>
            <a:off x="8496301" y="6308725"/>
            <a:ext cx="2495551"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p:cNvCxnSpPr/>
          <p:nvPr/>
        </p:nvCxnSpPr>
        <p:spPr>
          <a:xfrm>
            <a:off x="814917" y="5013325"/>
            <a:ext cx="134408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7928223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870200" y="1054100"/>
            <a:ext cx="8229600" cy="4525963"/>
          </a:xfrm>
          <a:prstGeom prst="rect">
            <a:avLst/>
          </a:prstGeom>
        </p:spPr>
        <p:txBody>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It is noteworthy that these </a:t>
            </a:r>
            <a:r>
              <a:rPr kumimoji="0" lang="en-US" sz="3600" b="1" i="1" u="none" strike="noStrike" kern="1200" cap="none" spc="0" normalizeH="0" baseline="0" noProof="0" dirty="0" smtClean="0">
                <a:ln>
                  <a:noFill/>
                </a:ln>
                <a:solidFill>
                  <a:srgbClr val="FF0000"/>
                </a:solidFill>
                <a:effectLst/>
                <a:uLnTx/>
                <a:uFillTx/>
                <a:latin typeface="+mn-lt"/>
                <a:ea typeface="+mn-ea"/>
                <a:cs typeface="+mn-cs"/>
              </a:rPr>
              <a:t>symptoms and signs of DF vary markedly in frequency and severity</a:t>
            </a:r>
            <a:r>
              <a:rPr kumimoji="0" lang="en-US" sz="3600" b="0" i="0" u="none" strike="noStrike" kern="1200" cap="none" spc="0" normalizeH="0" baseline="0" noProof="0" dirty="0" smtClean="0">
                <a:ln>
                  <a:noFill/>
                </a:ln>
                <a:solidFill>
                  <a:schemeClr val="tx1"/>
                </a:solidFill>
                <a:effectLst/>
                <a:uLnTx/>
                <a:uFillTx/>
                <a:latin typeface="+mn-lt"/>
                <a:ea typeface="+mn-ea"/>
                <a:cs typeface="+mn-cs"/>
              </a:rPr>
              <a:t>.</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GB"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668338"/>
            <a:ext cx="9956800" cy="728662"/>
          </a:xfrm>
        </p:spPr>
        <p:txBody>
          <a:bodyPr>
            <a:normAutofit fontScale="90000"/>
          </a:bodyPr>
          <a:lstStyle/>
          <a:p>
            <a:r>
              <a:rPr lang="en-US" sz="5300" b="1" dirty="0" smtClean="0">
                <a:solidFill>
                  <a:schemeClr val="tx2">
                    <a:lumMod val="60000"/>
                    <a:lumOff val="40000"/>
                  </a:schemeClr>
                </a:solidFill>
              </a:rPr>
              <a:t>	</a:t>
            </a:r>
            <a:r>
              <a:rPr lang="en-US" sz="5300" b="1" dirty="0" err="1" smtClean="0">
                <a:solidFill>
                  <a:schemeClr val="accent1">
                    <a:lumMod val="75000"/>
                  </a:schemeClr>
                </a:solidFill>
              </a:rPr>
              <a:t>Haemorrhagic</a:t>
            </a:r>
            <a:r>
              <a:rPr lang="en-US" sz="5300" b="1" dirty="0" smtClean="0">
                <a:solidFill>
                  <a:schemeClr val="accent1">
                    <a:lumMod val="75000"/>
                  </a:schemeClr>
                </a:solidFill>
              </a:rPr>
              <a:t> manifestations: </a:t>
            </a:r>
            <a:r>
              <a:rPr lang="en-US" b="1" dirty="0" smtClean="0">
                <a:solidFill>
                  <a:schemeClr val="accent1">
                    <a:lumMod val="75000"/>
                  </a:schemeClr>
                </a:solidFill>
              </a:rPr>
              <a:t/>
            </a:r>
            <a:br>
              <a:rPr lang="en-US" b="1" dirty="0" smtClean="0">
                <a:solidFill>
                  <a:schemeClr val="accent1">
                    <a:lumMod val="75000"/>
                  </a:schemeClr>
                </a:solidFill>
              </a:rPr>
            </a:br>
            <a:endParaRPr lang="en-US" dirty="0">
              <a:solidFill>
                <a:schemeClr val="accent1">
                  <a:lumMod val="75000"/>
                </a:schemeClr>
              </a:solidFill>
            </a:endParaRPr>
          </a:p>
        </p:txBody>
      </p:sp>
      <p:sp>
        <p:nvSpPr>
          <p:cNvPr id="3" name="Content Placeholder 2"/>
          <p:cNvSpPr>
            <a:spLocks noGrp="1"/>
          </p:cNvSpPr>
          <p:nvPr>
            <p:ph idx="1"/>
          </p:nvPr>
        </p:nvSpPr>
        <p:spPr>
          <a:xfrm>
            <a:off x="1355344" y="1422400"/>
            <a:ext cx="9997440" cy="4800600"/>
          </a:xfrm>
        </p:spPr>
        <p:txBody>
          <a:bodyPr>
            <a:normAutofit/>
          </a:bodyPr>
          <a:lstStyle/>
          <a:p>
            <a:pPr>
              <a:buFont typeface="Wingdings" pitchFamily="2" charset="2"/>
              <a:buChar char="ü"/>
            </a:pPr>
            <a:r>
              <a:rPr lang="en-US" dirty="0" smtClean="0"/>
              <a:t>Skin </a:t>
            </a:r>
            <a:r>
              <a:rPr lang="en-US" dirty="0" err="1" smtClean="0"/>
              <a:t>haemorrhage</a:t>
            </a:r>
            <a:r>
              <a:rPr lang="en-US" dirty="0" smtClean="0"/>
              <a:t> may be present as a positive tourniquet test and/or </a:t>
            </a:r>
            <a:r>
              <a:rPr lang="en-US" dirty="0" err="1" smtClean="0"/>
              <a:t>petechiae</a:t>
            </a:r>
            <a:r>
              <a:rPr lang="en-US" dirty="0" smtClean="0"/>
              <a:t>. </a:t>
            </a:r>
          </a:p>
          <a:p>
            <a:pPr>
              <a:buFont typeface="Wingdings" pitchFamily="2" charset="2"/>
              <a:buChar char="ü"/>
            </a:pPr>
            <a:r>
              <a:rPr lang="en-US" dirty="0" smtClean="0"/>
              <a:t>Other bleeding such as</a:t>
            </a:r>
          </a:p>
          <a:p>
            <a:pPr>
              <a:buFont typeface="Wingdings" pitchFamily="2" charset="2"/>
              <a:buChar char="§"/>
            </a:pPr>
            <a:r>
              <a:rPr lang="en-US" dirty="0" smtClean="0"/>
              <a:t> massive </a:t>
            </a:r>
            <a:r>
              <a:rPr lang="en-US" dirty="0" err="1" smtClean="0"/>
              <a:t>epistaxis</a:t>
            </a:r>
            <a:r>
              <a:rPr lang="en-US" dirty="0" smtClean="0"/>
              <a:t>, </a:t>
            </a:r>
          </a:p>
          <a:p>
            <a:pPr>
              <a:buFont typeface="Wingdings" pitchFamily="2" charset="2"/>
              <a:buChar char="§"/>
            </a:pPr>
            <a:r>
              <a:rPr lang="en-US" dirty="0" err="1" smtClean="0"/>
              <a:t>hypermenorrhea</a:t>
            </a:r>
            <a:r>
              <a:rPr lang="en-US" dirty="0" smtClean="0"/>
              <a:t> and </a:t>
            </a:r>
          </a:p>
          <a:p>
            <a:pPr>
              <a:buFont typeface="Wingdings" pitchFamily="2" charset="2"/>
              <a:buChar char="§"/>
            </a:pPr>
            <a:r>
              <a:rPr lang="en-US" dirty="0" smtClean="0"/>
              <a:t>gastrointestinal bleeding</a:t>
            </a:r>
          </a:p>
          <a:p>
            <a:pPr>
              <a:buNone/>
            </a:pPr>
            <a:r>
              <a:rPr lang="en-US" dirty="0" smtClean="0"/>
              <a:t>-   rarely occur in DF, complicated with thrombocytopenia. </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xmlns="" val="2131144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9944" y="546100"/>
            <a:ext cx="9997440" cy="4800600"/>
          </a:xfrm>
        </p:spPr>
        <p:txBody>
          <a:bodyPr/>
          <a:lstStyle/>
          <a:p>
            <a:endParaRPr lang="en-US" dirty="0" smtClean="0"/>
          </a:p>
          <a:p>
            <a:r>
              <a:rPr lang="en-US" sz="3600" b="1" i="1" dirty="0" smtClean="0">
                <a:solidFill>
                  <a:schemeClr val="accent1">
                    <a:lumMod val="75000"/>
                  </a:schemeClr>
                </a:solidFill>
                <a:effectLst>
                  <a:outerShdw blurRad="38100" dist="38100" dir="2700000" algn="tl">
                    <a:srgbClr val="000000">
                      <a:alpha val="43137"/>
                    </a:srgbClr>
                  </a:outerShdw>
                </a:effectLst>
              </a:rPr>
              <a:t>Dengue </a:t>
            </a:r>
            <a:r>
              <a:rPr lang="en-US" sz="3600" b="1" i="1" dirty="0">
                <a:solidFill>
                  <a:schemeClr val="accent1">
                    <a:lumMod val="75000"/>
                  </a:schemeClr>
                </a:solidFill>
                <a:effectLst>
                  <a:outerShdw blurRad="38100" dist="38100" dir="2700000" algn="tl">
                    <a:srgbClr val="000000">
                      <a:alpha val="43137"/>
                    </a:srgbClr>
                  </a:outerShdw>
                </a:effectLst>
              </a:rPr>
              <a:t>fever with haemorrhagic manifestations must be </a:t>
            </a:r>
            <a:r>
              <a:rPr lang="en-US" sz="3600" b="1" i="1" dirty="0">
                <a:solidFill>
                  <a:srgbClr val="FF0000"/>
                </a:solidFill>
                <a:effectLst>
                  <a:outerShdw blurRad="38100" dist="38100" dir="2700000" algn="tl">
                    <a:srgbClr val="000000">
                      <a:alpha val="43137"/>
                    </a:srgbClr>
                  </a:outerShdw>
                </a:effectLst>
              </a:rPr>
              <a:t>differentiated</a:t>
            </a:r>
            <a:r>
              <a:rPr lang="en-US" sz="3600" b="1" i="1" dirty="0">
                <a:solidFill>
                  <a:schemeClr val="accent1">
                    <a:lumMod val="75000"/>
                  </a:schemeClr>
                </a:solidFill>
                <a:effectLst>
                  <a:outerShdw blurRad="38100" dist="38100" dir="2700000" algn="tl">
                    <a:srgbClr val="000000">
                      <a:alpha val="43137"/>
                    </a:srgbClr>
                  </a:outerShdw>
                </a:effectLst>
              </a:rPr>
              <a:t> from dengue haemorrhagic </a:t>
            </a:r>
            <a:r>
              <a:rPr lang="en-US" sz="3600" b="1" i="1" dirty="0" smtClean="0">
                <a:solidFill>
                  <a:schemeClr val="accent1">
                    <a:lumMod val="75000"/>
                  </a:schemeClr>
                </a:solidFill>
                <a:effectLst>
                  <a:outerShdw blurRad="38100" dist="38100" dir="2700000" algn="tl">
                    <a:srgbClr val="000000">
                      <a:alpha val="43137"/>
                    </a:srgbClr>
                  </a:outerShdw>
                </a:effectLst>
              </a:rPr>
              <a:t>fever (DHF).</a:t>
            </a:r>
          </a:p>
          <a:p>
            <a:endParaRPr lang="en-US" sz="3600" b="1" i="1" dirty="0" smtClean="0">
              <a:solidFill>
                <a:schemeClr val="accent1">
                  <a:lumMod val="75000"/>
                </a:schemeClr>
              </a:solidFill>
              <a:effectLst>
                <a:outerShdw blurRad="38100" dist="38100" dir="2700000" algn="tl">
                  <a:srgbClr val="000000">
                    <a:alpha val="43137"/>
                  </a:srgbClr>
                </a:outerShdw>
              </a:effectLst>
            </a:endParaRPr>
          </a:p>
          <a:p>
            <a:r>
              <a:rPr lang="en-US" sz="3600" b="1" i="1" dirty="0" smtClean="0">
                <a:solidFill>
                  <a:schemeClr val="accent1">
                    <a:lumMod val="75000"/>
                  </a:schemeClr>
                </a:solidFill>
                <a:effectLst>
                  <a:outerShdw blurRad="38100" dist="38100" dir="2700000" algn="tl">
                    <a:srgbClr val="000000">
                      <a:alpha val="43137"/>
                    </a:srgbClr>
                  </a:outerShdw>
                </a:effectLst>
              </a:rPr>
              <a:t>The </a:t>
            </a:r>
            <a:r>
              <a:rPr lang="en-US" sz="3600" b="1" i="1" dirty="0" smtClean="0">
                <a:solidFill>
                  <a:srgbClr val="FF0000"/>
                </a:solidFill>
                <a:effectLst>
                  <a:outerShdw blurRad="38100" dist="38100" dir="2700000" algn="tl">
                    <a:srgbClr val="000000">
                      <a:alpha val="43137"/>
                    </a:srgbClr>
                  </a:outerShdw>
                </a:effectLst>
              </a:rPr>
              <a:t>cut-off</a:t>
            </a:r>
            <a:r>
              <a:rPr lang="en-US" sz="3600" b="1" i="1" dirty="0" smtClean="0">
                <a:solidFill>
                  <a:schemeClr val="accent1">
                    <a:lumMod val="75000"/>
                  </a:schemeClr>
                </a:solidFill>
                <a:effectLst>
                  <a:outerShdw blurRad="38100" dist="38100" dir="2700000" algn="tl">
                    <a:srgbClr val="000000">
                      <a:alpha val="43137"/>
                    </a:srgbClr>
                  </a:outerShdw>
                </a:effectLst>
              </a:rPr>
              <a:t> point between DF &amp; DHF is the evidence of </a:t>
            </a:r>
            <a:r>
              <a:rPr lang="en-US" sz="3600" b="1" i="1" dirty="0" smtClean="0">
                <a:solidFill>
                  <a:srgbClr val="FF0000"/>
                </a:solidFill>
                <a:effectLst>
                  <a:outerShdw blurRad="38100" dist="38100" dir="2700000" algn="tl">
                    <a:srgbClr val="000000">
                      <a:alpha val="43137"/>
                    </a:srgbClr>
                  </a:outerShdw>
                </a:effectLst>
              </a:rPr>
              <a:t>plasma leakage </a:t>
            </a:r>
            <a:r>
              <a:rPr lang="en-US" sz="3600" b="1" i="1" dirty="0" smtClean="0">
                <a:solidFill>
                  <a:schemeClr val="accent1">
                    <a:lumMod val="75000"/>
                  </a:schemeClr>
                </a:solidFill>
                <a:effectLst>
                  <a:outerShdw blurRad="38100" dist="38100" dir="2700000" algn="tl">
                    <a:srgbClr val="000000">
                      <a:alpha val="43137"/>
                    </a:srgbClr>
                  </a:outerShdw>
                </a:effectLst>
              </a:rPr>
              <a:t>.</a:t>
            </a:r>
            <a:endParaRPr lang="en-US" sz="3600" b="1" i="1" dirty="0">
              <a:solidFill>
                <a:schemeClr val="accent1">
                  <a:lumMod val="75000"/>
                </a:schemeClr>
              </a:solidFill>
              <a:effectLst>
                <a:outerShdw blurRad="38100" dist="38100" dir="2700000" algn="tl">
                  <a:srgbClr val="000000">
                    <a:alpha val="43137"/>
                  </a:srgbClr>
                </a:outerShdw>
              </a:effectLst>
            </a:endParaRPr>
          </a:p>
          <a:p>
            <a:endParaRPr lang="en-US" dirty="0">
              <a:solidFill>
                <a:schemeClr val="tx2">
                  <a:lumMod val="60000"/>
                  <a:lumOff val="4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xmlns="" val="34190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Clinical Features: </a:t>
            </a:r>
            <a:r>
              <a:rPr lang="en-US" b="1" dirty="0" smtClean="0">
                <a:solidFill>
                  <a:schemeClr val="accent1">
                    <a:lumMod val="75000"/>
                  </a:schemeClr>
                </a:solidFill>
              </a:rPr>
              <a:t>DHF &amp; DSS</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10000"/>
          </a:bodyPr>
          <a:lstStyle/>
          <a:p>
            <a:r>
              <a:rPr lang="en-US" dirty="0" smtClean="0"/>
              <a:t>DHF is more common in </a:t>
            </a:r>
            <a:r>
              <a:rPr lang="en-US" dirty="0" smtClean="0">
                <a:solidFill>
                  <a:srgbClr val="FF0000"/>
                </a:solidFill>
              </a:rPr>
              <a:t>children &lt;15 years of age </a:t>
            </a:r>
            <a:r>
              <a:rPr lang="en-US" dirty="0" smtClean="0"/>
              <a:t>in </a:t>
            </a:r>
            <a:r>
              <a:rPr lang="en-US" dirty="0" err="1" smtClean="0"/>
              <a:t>hyperendemic</a:t>
            </a:r>
            <a:r>
              <a:rPr lang="en-US" dirty="0" smtClean="0"/>
              <a:t> areas, in association with repeated dengue infection.</a:t>
            </a:r>
          </a:p>
          <a:p>
            <a:endParaRPr lang="en-US" dirty="0"/>
          </a:p>
          <a:p>
            <a:r>
              <a:rPr lang="en-US" dirty="0" smtClean="0"/>
              <a:t>Typical </a:t>
            </a:r>
            <a:r>
              <a:rPr lang="en-US" dirty="0"/>
              <a:t>cases of DHF are </a:t>
            </a:r>
            <a:r>
              <a:rPr lang="en-US" b="1" dirty="0">
                <a:solidFill>
                  <a:srgbClr val="FF0000"/>
                </a:solidFill>
              </a:rPr>
              <a:t>characterized by </a:t>
            </a:r>
            <a:endParaRPr lang="en-US" b="1" dirty="0" smtClean="0">
              <a:solidFill>
                <a:srgbClr val="FF0000"/>
              </a:solidFill>
            </a:endParaRPr>
          </a:p>
          <a:p>
            <a:pPr>
              <a:buFont typeface="Wingdings" pitchFamily="2" charset="2"/>
              <a:buChar char="ü"/>
            </a:pPr>
            <a:endParaRPr lang="en-US" dirty="0" smtClean="0"/>
          </a:p>
          <a:p>
            <a:pPr>
              <a:buFont typeface="Wingdings" pitchFamily="2" charset="2"/>
              <a:buChar char="ü"/>
            </a:pPr>
            <a:r>
              <a:rPr lang="en-US" dirty="0" smtClean="0"/>
              <a:t>high </a:t>
            </a:r>
            <a:r>
              <a:rPr lang="en-US" dirty="0"/>
              <a:t>fever, </a:t>
            </a:r>
            <a:endParaRPr lang="en-US" dirty="0" smtClean="0"/>
          </a:p>
          <a:p>
            <a:pPr>
              <a:buFont typeface="Wingdings" pitchFamily="2" charset="2"/>
              <a:buChar char="ü"/>
            </a:pPr>
            <a:r>
              <a:rPr lang="en-US" dirty="0" err="1" smtClean="0"/>
              <a:t>haemorrhagic</a:t>
            </a:r>
            <a:r>
              <a:rPr lang="en-US" dirty="0" smtClean="0"/>
              <a:t> </a:t>
            </a:r>
            <a:r>
              <a:rPr lang="en-US" dirty="0"/>
              <a:t>phenomena, </a:t>
            </a:r>
            <a:endParaRPr lang="en-US" dirty="0" smtClean="0"/>
          </a:p>
          <a:p>
            <a:pPr>
              <a:buFont typeface="Wingdings" pitchFamily="2" charset="2"/>
              <a:buChar char="ü"/>
            </a:pPr>
            <a:r>
              <a:rPr lang="en-US" dirty="0" smtClean="0"/>
              <a:t>hepatomegaly</a:t>
            </a:r>
            <a:r>
              <a:rPr lang="en-US" dirty="0"/>
              <a:t>, and often </a:t>
            </a:r>
            <a:endParaRPr lang="en-US" dirty="0" smtClean="0"/>
          </a:p>
          <a:p>
            <a:pPr>
              <a:buFont typeface="Wingdings" pitchFamily="2" charset="2"/>
              <a:buChar char="ü"/>
            </a:pPr>
            <a:r>
              <a:rPr lang="en-US" dirty="0" smtClean="0"/>
              <a:t>circulatory </a:t>
            </a:r>
            <a:r>
              <a:rPr lang="en-US" dirty="0"/>
              <a:t>disturbance and shock</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xmlns="" val="2493103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39900" y="845980"/>
            <a:ext cx="4054685" cy="20496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78701" y="850901"/>
            <a:ext cx="2654300" cy="2158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53301" y="3962400"/>
            <a:ext cx="2755900"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438367" y="4100518"/>
            <a:ext cx="3119748"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2180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2300" y="190500"/>
            <a:ext cx="11176000" cy="792162"/>
          </a:xfrm>
        </p:spPr>
        <p:txBody>
          <a:bodyPr>
            <a:noAutofit/>
          </a:bodyPr>
          <a:lstStyle/>
          <a:p>
            <a:r>
              <a:rPr lang="en-US" sz="4000" b="1" dirty="0" smtClean="0">
                <a:solidFill>
                  <a:srgbClr val="1E28EE"/>
                </a:solidFill>
              </a:rPr>
              <a:t>	</a:t>
            </a:r>
            <a:r>
              <a:rPr lang="en-US" sz="4000" b="1" dirty="0" smtClean="0">
                <a:solidFill>
                  <a:schemeClr val="accent1">
                    <a:lumMod val="75000"/>
                  </a:schemeClr>
                </a:solidFill>
                <a:effectLst>
                  <a:outerShdw blurRad="38100" dist="38100" dir="2700000" algn="tl">
                    <a:srgbClr val="000000">
                      <a:alpha val="43137"/>
                    </a:srgbClr>
                  </a:outerShdw>
                </a:effectLst>
              </a:rPr>
              <a:t>Dengue Hemorrhagic fever:</a:t>
            </a:r>
            <a:r>
              <a:rPr lang="en-US" sz="4000" b="1" dirty="0" smtClean="0">
                <a:solidFill>
                  <a:schemeClr val="accent1">
                    <a:lumMod val="75000"/>
                  </a:schemeClr>
                </a:solidFill>
              </a:rPr>
              <a:t/>
            </a:r>
            <a:br>
              <a:rPr lang="en-US" sz="4000" b="1" dirty="0" smtClean="0">
                <a:solidFill>
                  <a:schemeClr val="accent1">
                    <a:lumMod val="75000"/>
                  </a:schemeClr>
                </a:solidFill>
              </a:rPr>
            </a:br>
            <a:endParaRPr lang="en-US" sz="4000" dirty="0">
              <a:solidFill>
                <a:schemeClr val="accent1">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802063867"/>
              </p:ext>
            </p:extLst>
          </p:nvPr>
        </p:nvGraphicFramePr>
        <p:xfrm>
          <a:off x="1397001" y="1117600"/>
          <a:ext cx="10756899" cy="5689600"/>
        </p:xfrm>
        <a:graphic>
          <a:graphicData uri="http://schemas.openxmlformats.org/drawingml/2006/table">
            <a:tbl>
              <a:tblPr firstRow="1" bandRow="1">
                <a:tableStyleId>{5C22544A-7EE6-4342-B048-85BDC9FD1C3A}</a:tableStyleId>
              </a:tblPr>
              <a:tblGrid>
                <a:gridCol w="1766863"/>
                <a:gridCol w="4343539"/>
                <a:gridCol w="4646497"/>
              </a:tblGrid>
              <a:tr h="558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Febrile Phase:</a:t>
                      </a:r>
                    </a:p>
                  </a:txBody>
                  <a:tcPr marL="121920" marR="121920"/>
                </a:tc>
                <a:tc>
                  <a:txBody>
                    <a:bodyPr/>
                    <a:lstStyle/>
                    <a:p>
                      <a:r>
                        <a:rPr lang="en-US" sz="2400" dirty="0" smtClean="0">
                          <a:solidFill>
                            <a:schemeClr val="bg1"/>
                          </a:solidFill>
                        </a:rPr>
                        <a:t>Critical phase </a:t>
                      </a:r>
                    </a:p>
                    <a:p>
                      <a:r>
                        <a:rPr lang="en-US" sz="2400" dirty="0" smtClean="0">
                          <a:solidFill>
                            <a:schemeClr val="bg1"/>
                          </a:solidFill>
                        </a:rPr>
                        <a:t>(leakage phase)</a:t>
                      </a:r>
                    </a:p>
                    <a:p>
                      <a:r>
                        <a:rPr lang="en-US" sz="2400" dirty="0" smtClean="0">
                          <a:solidFill>
                            <a:schemeClr val="bg1"/>
                          </a:solidFill>
                        </a:rPr>
                        <a:t>(48 hours)</a:t>
                      </a:r>
                      <a:endParaRPr lang="en-US" sz="2400" dirty="0">
                        <a:solidFill>
                          <a:schemeClr val="bg1"/>
                        </a:solidFill>
                      </a:endParaRPr>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Convalescent phase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(recovery phase):</a:t>
                      </a:r>
                    </a:p>
                  </a:txBody>
                  <a:tcPr marL="121920" marR="121920"/>
                </a:tc>
              </a:tr>
              <a:tr h="4500880">
                <a:tc>
                  <a:txBody>
                    <a:bodyPr/>
                    <a:lstStyle/>
                    <a:p>
                      <a:pPr marL="285750" indent="-285750">
                        <a:buFont typeface="Arial" pitchFamily="34" charset="0"/>
                        <a:buChar char="•"/>
                      </a:pPr>
                      <a:r>
                        <a:rPr lang="en-US" dirty="0" smtClean="0"/>
                        <a:t>Fever similar as DF with </a:t>
                      </a:r>
                    </a:p>
                    <a:p>
                      <a:pPr marL="285750" indent="-285750">
                        <a:buFont typeface="Arial" pitchFamily="34" charset="0"/>
                        <a:buNone/>
                      </a:pPr>
                      <a:r>
                        <a:rPr lang="en-US" dirty="0" err="1" smtClean="0"/>
                        <a:t>haemorrhagic</a:t>
                      </a:r>
                      <a:r>
                        <a:rPr lang="en-US" dirty="0" smtClean="0"/>
                        <a:t> manifestation</a:t>
                      </a:r>
                      <a:r>
                        <a:rPr lang="en-US" baseline="0" dirty="0" smtClean="0"/>
                        <a:t>   </a:t>
                      </a:r>
                    </a:p>
                    <a:p>
                      <a:r>
                        <a:rPr lang="en-US" baseline="0" dirty="0" smtClean="0"/>
                        <a:t>     </a:t>
                      </a:r>
                    </a:p>
                    <a:p>
                      <a:pPr marL="285750" indent="-285750">
                        <a:buFont typeface="Wingdings" pitchFamily="2" charset="2"/>
                        <a:buChar char="ü"/>
                      </a:pPr>
                      <a:r>
                        <a:rPr lang="en-US" baseline="0" dirty="0" smtClean="0"/>
                        <a:t> </a:t>
                      </a:r>
                      <a:r>
                        <a:rPr lang="en-US" dirty="0" err="1" smtClean="0"/>
                        <a:t>Petechae</a:t>
                      </a:r>
                      <a:endParaRPr lang="en-US" dirty="0" smtClean="0"/>
                    </a:p>
                    <a:p>
                      <a:pPr marL="285750" indent="-285750">
                        <a:buFont typeface="Wingdings" pitchFamily="2" charset="2"/>
                        <a:buChar char="ü"/>
                      </a:pPr>
                      <a:r>
                        <a:rPr lang="en-US" baseline="0" dirty="0" smtClean="0"/>
                        <a:t> </a:t>
                      </a:r>
                      <a:r>
                        <a:rPr lang="en-US" dirty="0" smtClean="0"/>
                        <a:t>Massive </a:t>
                      </a:r>
                      <a:r>
                        <a:rPr lang="en-US" dirty="0" err="1" smtClean="0"/>
                        <a:t>epitaxis</a:t>
                      </a:r>
                      <a:endParaRPr lang="en-US" dirty="0" smtClean="0"/>
                    </a:p>
                    <a:p>
                      <a:pPr marL="285750" indent="-285750">
                        <a:buFont typeface="Wingdings" pitchFamily="2" charset="2"/>
                        <a:buChar char="ü"/>
                      </a:pPr>
                      <a:r>
                        <a:rPr lang="en-US" dirty="0" err="1" smtClean="0"/>
                        <a:t>Hypermenorrhoea</a:t>
                      </a:r>
                      <a:endParaRPr lang="en-US" dirty="0" smtClean="0"/>
                    </a:p>
                    <a:p>
                      <a:pPr marL="285750" indent="-285750">
                        <a:buFont typeface="Wingdings" pitchFamily="2" charset="2"/>
                        <a:buChar char="ü"/>
                      </a:pPr>
                      <a:r>
                        <a:rPr lang="en-US" dirty="0" smtClean="0"/>
                        <a:t>GI bleeding</a:t>
                      </a:r>
                    </a:p>
                    <a:p>
                      <a:endParaRPr lang="en-US" dirty="0"/>
                    </a:p>
                  </a:txBody>
                  <a:tcPr marL="121920" marR="121920"/>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solidFill>
                            <a:srgbClr val="FF0000"/>
                          </a:solidFill>
                        </a:rPr>
                        <a:t>Hallmark</a:t>
                      </a:r>
                      <a:r>
                        <a:rPr lang="en-US" dirty="0" smtClean="0"/>
                        <a:t> of DHF                    </a:t>
                      </a:r>
                    </a:p>
                    <a:p>
                      <a:r>
                        <a:rPr lang="en-US" dirty="0" smtClean="0"/>
                        <a:t>Usually after 3</a:t>
                      </a:r>
                      <a:r>
                        <a:rPr lang="en-US" baseline="30000" dirty="0" smtClean="0"/>
                        <a:t>rd</a:t>
                      </a:r>
                      <a:r>
                        <a:rPr lang="en-US" dirty="0" smtClean="0"/>
                        <a:t> day of fever, around 5</a:t>
                      </a:r>
                      <a:r>
                        <a:rPr lang="en-US" baseline="30000" dirty="0" smtClean="0"/>
                        <a:t>th - </a:t>
                      </a:r>
                      <a:r>
                        <a:rPr lang="en-US" dirty="0" smtClean="0"/>
                        <a:t>6</a:t>
                      </a:r>
                      <a:r>
                        <a:rPr lang="en-US" baseline="30000" dirty="0" smtClean="0"/>
                        <a:t>th</a:t>
                      </a:r>
                      <a:r>
                        <a:rPr lang="en-US" dirty="0" smtClean="0"/>
                        <a:t>  day of </a:t>
                      </a:r>
                      <a:r>
                        <a:rPr lang="en-US" dirty="0" err="1" smtClean="0"/>
                        <a:t>defervescense</a:t>
                      </a:r>
                      <a:r>
                        <a:rPr lang="en-US" dirty="0" smtClean="0"/>
                        <a:t> (settling of fever).</a:t>
                      </a:r>
                    </a:p>
                    <a:p>
                      <a:endParaRPr lang="en-US" dirty="0" smtClean="0"/>
                    </a:p>
                    <a:p>
                      <a:pPr marL="285750" indent="-285750">
                        <a:buFont typeface="Arial" pitchFamily="34" charset="0"/>
                        <a:buChar char="•"/>
                      </a:pPr>
                      <a:r>
                        <a:rPr lang="en-US" b="1" dirty="0" smtClean="0">
                          <a:solidFill>
                            <a:srgbClr val="FF0000"/>
                          </a:solidFill>
                        </a:rPr>
                        <a:t>Plasma leakage </a:t>
                      </a:r>
                      <a:r>
                        <a:rPr lang="en-US" dirty="0" smtClean="0"/>
                        <a:t>occurs due to increased capillary permeability.</a:t>
                      </a:r>
                    </a:p>
                    <a:p>
                      <a:pPr marL="285750" indent="-285750">
                        <a:buFont typeface="Arial" pitchFamily="34" charset="0"/>
                        <a:buChar char="•"/>
                      </a:pPr>
                      <a:endParaRPr lang="en-US" dirty="0" smtClean="0"/>
                    </a:p>
                    <a:p>
                      <a:pPr marL="285750" indent="-285750">
                        <a:buFont typeface="Arial" pitchFamily="34" charset="0"/>
                        <a:buChar char="•"/>
                      </a:pPr>
                      <a:r>
                        <a:rPr lang="en-US" dirty="0" smtClean="0"/>
                        <a:t>Plasma leaks selectively into peritoneal and pleural space.</a:t>
                      </a:r>
                    </a:p>
                    <a:p>
                      <a:endParaRPr lang="en-US" dirty="0"/>
                    </a:p>
                  </a:txBody>
                  <a:tcPr marL="121920" marR="121920"/>
                </a:tc>
                <a:tc>
                  <a:txBody>
                    <a:bodyPr/>
                    <a:lstStyle/>
                    <a:p>
                      <a:pPr marL="285750" indent="-285750">
                        <a:buFont typeface="Arial" pitchFamily="34" charset="0"/>
                        <a:buChar char="•"/>
                      </a:pPr>
                      <a:r>
                        <a:rPr lang="en-US" dirty="0" smtClean="0"/>
                        <a:t>Improvement of general well being and appetite</a:t>
                      </a:r>
                    </a:p>
                    <a:p>
                      <a:pPr marL="285750" indent="-285750">
                        <a:buFont typeface="Arial" pitchFamily="34" charset="0"/>
                        <a:buChar char="•"/>
                      </a:pPr>
                      <a:r>
                        <a:rPr lang="en-US" dirty="0" smtClean="0"/>
                        <a:t>Appearance of convalescent rash.</a:t>
                      </a:r>
                    </a:p>
                    <a:p>
                      <a:pPr marL="285750" indent="-285750">
                        <a:buFont typeface="Arial" pitchFamily="34" charset="0"/>
                        <a:buChar char="•"/>
                      </a:pPr>
                      <a:r>
                        <a:rPr lang="en-US" dirty="0" smtClean="0"/>
                        <a:t>Generalized itching (more intense in palm and sole)</a:t>
                      </a:r>
                    </a:p>
                    <a:p>
                      <a:pPr marL="285750" indent="-285750">
                        <a:buFont typeface="Arial" pitchFamily="34" charset="0"/>
                        <a:buChar char="•"/>
                      </a:pPr>
                      <a:r>
                        <a:rPr lang="en-US" dirty="0" smtClean="0"/>
                        <a:t>Hemodynamic stability.</a:t>
                      </a:r>
                    </a:p>
                    <a:p>
                      <a:pPr marL="285750" indent="-285750">
                        <a:buFont typeface="Arial" pitchFamily="34" charset="0"/>
                        <a:buChar char="•"/>
                      </a:pPr>
                      <a:r>
                        <a:rPr lang="en-US" dirty="0" err="1" smtClean="0"/>
                        <a:t>Bradycardia</a:t>
                      </a:r>
                      <a:r>
                        <a:rPr lang="en-US" dirty="0" smtClean="0"/>
                        <a:t>.</a:t>
                      </a:r>
                    </a:p>
                    <a:p>
                      <a:pPr marL="285750" indent="-285750">
                        <a:buFont typeface="Arial" pitchFamily="34" charset="0"/>
                        <a:buChar char="•"/>
                      </a:pPr>
                      <a:r>
                        <a:rPr lang="en-US" dirty="0" err="1" smtClean="0"/>
                        <a:t>Diuresis</a:t>
                      </a:r>
                      <a:r>
                        <a:rPr lang="en-US" dirty="0" smtClean="0"/>
                        <a:t>.</a:t>
                      </a:r>
                    </a:p>
                    <a:p>
                      <a:pPr marL="285750" indent="-285750">
                        <a:buFont typeface="Arial" pitchFamily="34" charset="0"/>
                        <a:buChar char="•"/>
                      </a:pPr>
                      <a:r>
                        <a:rPr lang="en-US" dirty="0" smtClean="0"/>
                        <a:t>Stabilization of HCT, may be lower than base line (due to reabsorption of </a:t>
                      </a:r>
                      <a:r>
                        <a:rPr lang="en-US" dirty="0" err="1" smtClean="0"/>
                        <a:t>extravasated</a:t>
                      </a:r>
                      <a:r>
                        <a:rPr lang="en-US" dirty="0" smtClean="0"/>
                        <a:t> fluid)</a:t>
                      </a:r>
                    </a:p>
                    <a:p>
                      <a:pPr marL="285750" indent="-285750">
                        <a:buFont typeface="Arial" pitchFamily="34" charset="0"/>
                        <a:buChar char="•"/>
                      </a:pPr>
                      <a:r>
                        <a:rPr lang="en-US" dirty="0" smtClean="0"/>
                        <a:t>Rise in WBC count followed by rise in platelet count</a:t>
                      </a:r>
                    </a:p>
                    <a:p>
                      <a:endParaRPr lang="en-US" dirty="0"/>
                    </a:p>
                  </a:txBody>
                  <a:tcPr marL="121920" marR="121920"/>
                </a:tc>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3658282" y="4975325"/>
            <a:ext cx="3200397" cy="15235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4647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jpg"/>
          <p:cNvPicPr>
            <a:picLocks noGrp="1" noChangeAspect="1"/>
          </p:cNvPicPr>
          <p:nvPr>
            <p:ph idx="4294967295"/>
          </p:nvPr>
        </p:nvPicPr>
        <p:blipFill>
          <a:blip r:embed="rId2"/>
          <a:stretch>
            <a:fillRect/>
          </a:stretch>
        </p:blipFill>
        <p:spPr>
          <a:xfrm>
            <a:off x="1657226" y="0"/>
            <a:ext cx="7035512" cy="66611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444" y="160020"/>
            <a:ext cx="9997440" cy="1143000"/>
          </a:xfrm>
        </p:spPr>
        <p:txBody>
          <a:bodyPr/>
          <a:lstStyle/>
          <a:p>
            <a:r>
              <a:rPr lang="en-US" b="1" dirty="0" smtClean="0">
                <a:solidFill>
                  <a:schemeClr val="accent1">
                    <a:lumMod val="75000"/>
                  </a:schemeClr>
                </a:solidFill>
              </a:rPr>
              <a:t>Dengue shock syndrome</a:t>
            </a:r>
            <a:endParaRPr lang="en-US" b="1" dirty="0">
              <a:solidFill>
                <a:schemeClr val="accent1">
                  <a:lumMod val="75000"/>
                </a:schemeClr>
              </a:solidFill>
            </a:endParaRPr>
          </a:p>
        </p:txBody>
      </p:sp>
      <p:sp>
        <p:nvSpPr>
          <p:cNvPr id="3" name="Content Placeholder 2"/>
          <p:cNvSpPr>
            <a:spLocks noGrp="1"/>
          </p:cNvSpPr>
          <p:nvPr>
            <p:ph sz="half" idx="1"/>
          </p:nvPr>
        </p:nvSpPr>
        <p:spPr>
          <a:xfrm>
            <a:off x="1329944" y="1587500"/>
            <a:ext cx="4876800" cy="4663440"/>
          </a:xfrm>
        </p:spPr>
        <p:txBody>
          <a:bodyPr>
            <a:normAutofit fontScale="92500" lnSpcReduction="20000"/>
          </a:bodyPr>
          <a:lstStyle/>
          <a:p>
            <a:r>
              <a:rPr lang="en-US" b="1" dirty="0" smtClean="0">
                <a:solidFill>
                  <a:srgbClr val="FF0000"/>
                </a:solidFill>
              </a:rPr>
              <a:t>Dengue Hemorrhagic Fever + signs of Circulatory failure /Profound shock</a:t>
            </a:r>
          </a:p>
          <a:p>
            <a:endParaRPr lang="en-US" sz="3000" dirty="0" smtClean="0"/>
          </a:p>
          <a:p>
            <a:pPr lvl="1"/>
            <a:r>
              <a:rPr lang="en-US" sz="2600" dirty="0" smtClean="0"/>
              <a:t>Cold extremities</a:t>
            </a:r>
          </a:p>
          <a:p>
            <a:pPr lvl="1"/>
            <a:r>
              <a:rPr lang="en-US" sz="2600" dirty="0" smtClean="0"/>
              <a:t>Rapid and weak pulse</a:t>
            </a:r>
          </a:p>
          <a:p>
            <a:pPr lvl="1"/>
            <a:r>
              <a:rPr lang="en-US" sz="2600" dirty="0" smtClean="0"/>
              <a:t>Narrow pulse pressure( ≤ 20 mmHg)</a:t>
            </a:r>
          </a:p>
          <a:p>
            <a:pPr lvl="1"/>
            <a:r>
              <a:rPr lang="en-US" sz="2600" dirty="0" smtClean="0"/>
              <a:t>Hypotension </a:t>
            </a:r>
          </a:p>
          <a:p>
            <a:pPr lvl="1"/>
            <a:r>
              <a:rPr lang="en-US" sz="2600" dirty="0" smtClean="0"/>
              <a:t>Respiratory rate increases</a:t>
            </a:r>
          </a:p>
          <a:p>
            <a:pPr lvl="1"/>
            <a:r>
              <a:rPr lang="en-US" sz="2600" dirty="0" smtClean="0"/>
              <a:t>Prolonged capillary refill time </a:t>
            </a:r>
            <a:r>
              <a:rPr lang="en-US" sz="2600" b="1" dirty="0" smtClean="0">
                <a:solidFill>
                  <a:srgbClr val="FF0000"/>
                </a:solidFill>
              </a:rPr>
              <a:t>( &gt;2sec) </a:t>
            </a:r>
            <a:r>
              <a:rPr lang="en-US" sz="1900" b="1" dirty="0" smtClean="0">
                <a:solidFill>
                  <a:srgbClr val="FF0000"/>
                </a:solidFill>
              </a:rPr>
              <a:t>  </a:t>
            </a:r>
          </a:p>
          <a:p>
            <a:pPr lvl="1">
              <a:buNone/>
            </a:pPr>
            <a:endParaRPr lang="en-US" sz="2400" dirty="0"/>
          </a:p>
        </p:txBody>
      </p:sp>
      <p:sp>
        <p:nvSpPr>
          <p:cNvPr id="4" name="Slide Number Placeholder 3"/>
          <p:cNvSpPr>
            <a:spLocks noGrp="1"/>
          </p:cNvSpPr>
          <p:nvPr>
            <p:ph type="sldNum" sz="quarter" idx="12"/>
          </p:nvPr>
        </p:nvSpPr>
        <p:spPr>
          <a:prstGeom prst="rect">
            <a:avLst/>
          </a:prstGeom>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xmlns="" val="2305969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Capillary refill time (CRT)</a:t>
            </a:r>
          </a:p>
        </p:txBody>
      </p:sp>
      <p:sp>
        <p:nvSpPr>
          <p:cNvPr id="3" name="Content Placeholder 2"/>
          <p:cNvSpPr>
            <a:spLocks noGrp="1"/>
          </p:cNvSpPr>
          <p:nvPr>
            <p:ph sz="half" idx="1"/>
          </p:nvPr>
        </p:nvSpPr>
        <p:spPr/>
        <p:txBody>
          <a:bodyPr/>
          <a:lstStyle/>
          <a:p>
            <a:r>
              <a:rPr lang="en-US" dirty="0" smtClean="0"/>
              <a:t>is </a:t>
            </a:r>
            <a:r>
              <a:rPr lang="en-US" dirty="0"/>
              <a:t>defined as the time taken for color to return to an external capillary bed after pressure is applied to cause blanching.</a:t>
            </a:r>
          </a:p>
          <a:p>
            <a:r>
              <a:rPr lang="en-US" dirty="0"/>
              <a:t>This is a clinical examination for </a:t>
            </a:r>
            <a:r>
              <a:rPr lang="en-US" b="1" i="1" dirty="0">
                <a:solidFill>
                  <a:srgbClr val="FF0000"/>
                </a:solidFill>
              </a:rPr>
              <a:t>volume status of the body.</a:t>
            </a:r>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sp>
        <p:nvSpPr>
          <p:cNvPr id="6" name="Content Placeholder 5"/>
          <p:cNvSpPr>
            <a:spLocks noGrp="1"/>
          </p:cNvSpPr>
          <p:nvPr>
            <p:ph sz="half" idx="2"/>
          </p:nvPr>
        </p:nvSpPr>
        <p:spPr/>
        <p:txBody>
          <a:bodyPr/>
          <a:lstStyle/>
          <a:p>
            <a:endParaRPr lang="en-US"/>
          </a:p>
        </p:txBody>
      </p:sp>
    </p:spTree>
    <p:extLst>
      <p:ext uri="{BB962C8B-B14F-4D97-AF65-F5344CB8AC3E}">
        <p14:creationId xmlns:p14="http://schemas.microsoft.com/office/powerpoint/2010/main" xmlns="" val="770051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893" y="222387"/>
            <a:ext cx="9997440" cy="1143000"/>
          </a:xfrm>
        </p:spPr>
        <p:txBody>
          <a:bodyPr>
            <a:normAutofit fontScale="90000"/>
          </a:bodyPr>
          <a:lstStyle/>
          <a:p>
            <a:r>
              <a:rPr lang="en-US" b="1" dirty="0" smtClean="0">
                <a:solidFill>
                  <a:schemeClr val="accent1">
                    <a:lumMod val="75000"/>
                  </a:schemeClr>
                </a:solidFill>
              </a:rPr>
              <a:t>How to understand evidence of plasma leakage?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a:bodyPr>
          <a:lstStyle/>
          <a:p>
            <a:endParaRPr lang="en-US" b="1" dirty="0" smtClean="0">
              <a:solidFill>
                <a:srgbClr val="0070C0"/>
              </a:solidFill>
            </a:endParaRPr>
          </a:p>
          <a:p>
            <a:r>
              <a:rPr lang="en-US" b="1" dirty="0" smtClean="0">
                <a:solidFill>
                  <a:schemeClr val="accent3">
                    <a:lumMod val="75000"/>
                  </a:schemeClr>
                </a:solidFill>
              </a:rPr>
              <a:t>On examination:</a:t>
            </a:r>
          </a:p>
          <a:p>
            <a:pPr lvl="1"/>
            <a:r>
              <a:rPr lang="en-US" dirty="0" smtClean="0"/>
              <a:t>Tourniquet test</a:t>
            </a:r>
          </a:p>
          <a:p>
            <a:pPr lvl="1"/>
            <a:r>
              <a:rPr lang="en-US" dirty="0" smtClean="0"/>
              <a:t>Pleural effusion</a:t>
            </a:r>
          </a:p>
          <a:p>
            <a:pPr lvl="1"/>
            <a:r>
              <a:rPr lang="en-US" dirty="0" smtClean="0"/>
              <a:t>Ascites</a:t>
            </a:r>
          </a:p>
          <a:p>
            <a:pPr lvl="1">
              <a:buNone/>
            </a:pPr>
            <a:endParaRPr lang="en-US" dirty="0" smtClean="0"/>
          </a:p>
        </p:txBody>
      </p:sp>
      <p:sp>
        <p:nvSpPr>
          <p:cNvPr id="4" name="Slide Number Placeholder 3"/>
          <p:cNvSpPr>
            <a:spLocks noGrp="1"/>
          </p:cNvSpPr>
          <p:nvPr>
            <p:ph type="sldNum" sz="quarter" idx="12"/>
          </p:nvPr>
        </p:nvSpPr>
        <p:spPr>
          <a:xfrm>
            <a:off x="10838688" y="5734050"/>
            <a:ext cx="812800" cy="521208"/>
          </a:xfrm>
          <a:prstGeom prst="rect">
            <a:avLst/>
          </a:prstGeom>
        </p:spPr>
        <p:txBody>
          <a:bodyPr/>
          <a:lstStyle/>
          <a:p>
            <a:fld id="{B6F15528-21DE-4FAA-801E-634DDDAF4B2B}" type="slidenum">
              <a:rPr lang="en-US" smtClean="0"/>
              <a:pPr/>
              <a:t>42</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36161" y="2204864"/>
            <a:ext cx="3263900" cy="186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51584" y="4509121"/>
            <a:ext cx="3124200" cy="195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84032" y="4642471"/>
            <a:ext cx="3352800" cy="181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6023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2644" y="749300"/>
            <a:ext cx="9997440" cy="4800600"/>
          </a:xfrm>
        </p:spPr>
        <p:txBody>
          <a:bodyPr/>
          <a:lstStyle/>
          <a:p>
            <a:r>
              <a:rPr lang="en-US" b="1" dirty="0" smtClean="0">
                <a:solidFill>
                  <a:schemeClr val="accent1">
                    <a:lumMod val="75000"/>
                  </a:schemeClr>
                </a:solidFill>
              </a:rPr>
              <a:t> </a:t>
            </a:r>
            <a:r>
              <a:rPr lang="en-US" sz="3600" b="1" dirty="0" smtClean="0">
                <a:solidFill>
                  <a:schemeClr val="accent1">
                    <a:lumMod val="75000"/>
                  </a:schemeClr>
                </a:solidFill>
                <a:effectLst>
                  <a:outerShdw blurRad="38100" dist="38100" dir="2700000" algn="tl">
                    <a:srgbClr val="000000">
                      <a:alpha val="43137"/>
                    </a:srgbClr>
                  </a:outerShdw>
                </a:effectLst>
              </a:rPr>
              <a:t>Evidence of plasma leakage from       investigations:</a:t>
            </a:r>
            <a:endParaRPr lang="en-US" sz="3600" b="1" dirty="0">
              <a:solidFill>
                <a:schemeClr val="accent1">
                  <a:lumMod val="75000"/>
                </a:schemeClr>
              </a:solidFill>
              <a:effectLst>
                <a:outerShdw blurRad="38100" dist="38100" dir="2700000" algn="tl">
                  <a:srgbClr val="000000">
                    <a:alpha val="43137"/>
                  </a:srgbClr>
                </a:outerShdw>
              </a:effectLst>
            </a:endParaRPr>
          </a:p>
          <a:p>
            <a:pPr lvl="1">
              <a:buFont typeface="Wingdings" pitchFamily="2" charset="2"/>
              <a:buChar char="§"/>
            </a:pPr>
            <a:r>
              <a:rPr lang="en-US" b="1" dirty="0">
                <a:solidFill>
                  <a:srgbClr val="FF0000"/>
                </a:solidFill>
              </a:rPr>
              <a:t>WBC</a:t>
            </a:r>
            <a:r>
              <a:rPr lang="en-US" dirty="0"/>
              <a:t> ≤5000/</a:t>
            </a:r>
            <a:r>
              <a:rPr lang="en-US" dirty="0" err="1"/>
              <a:t>cumm</a:t>
            </a:r>
            <a:r>
              <a:rPr lang="en-US" dirty="0"/>
              <a:t> with predominate lymphocyte and </a:t>
            </a:r>
            <a:r>
              <a:rPr lang="en-US" b="1" dirty="0">
                <a:solidFill>
                  <a:srgbClr val="FF0000"/>
                </a:solidFill>
              </a:rPr>
              <a:t>PLT</a:t>
            </a:r>
            <a:r>
              <a:rPr lang="en-US" dirty="0"/>
              <a:t> count &lt;1 lac may indicate .</a:t>
            </a:r>
          </a:p>
          <a:p>
            <a:pPr lvl="1">
              <a:buFont typeface="Wingdings" pitchFamily="2" charset="2"/>
              <a:buChar char="§"/>
            </a:pPr>
            <a:r>
              <a:rPr lang="en-US" dirty="0"/>
              <a:t>20% rise of </a:t>
            </a:r>
            <a:r>
              <a:rPr lang="en-US" b="1" dirty="0">
                <a:solidFill>
                  <a:srgbClr val="FF0000"/>
                </a:solidFill>
              </a:rPr>
              <a:t>HCT</a:t>
            </a:r>
            <a:r>
              <a:rPr lang="en-US" dirty="0"/>
              <a:t> from base line.</a:t>
            </a:r>
          </a:p>
          <a:p>
            <a:pPr lvl="1">
              <a:buFont typeface="Wingdings" pitchFamily="2" charset="2"/>
              <a:buChar char="§"/>
            </a:pPr>
            <a:r>
              <a:rPr lang="en-US" dirty="0"/>
              <a:t>Chest X-ray right lateral decubitus view</a:t>
            </a:r>
          </a:p>
          <a:p>
            <a:pPr lvl="1">
              <a:buFont typeface="Wingdings" pitchFamily="2" charset="2"/>
              <a:buChar char="§"/>
            </a:pPr>
            <a:r>
              <a:rPr lang="en-US" dirty="0"/>
              <a:t>USG of abdomen </a:t>
            </a:r>
          </a:p>
          <a:p>
            <a:pPr lvl="1">
              <a:buFont typeface="Wingdings" pitchFamily="2" charset="2"/>
              <a:buChar char="§"/>
            </a:pPr>
            <a:r>
              <a:rPr lang="en-US" dirty="0"/>
              <a:t>Non-fasting serum cholesterol &lt; 100 mg/dl</a:t>
            </a:r>
          </a:p>
          <a:p>
            <a:pPr>
              <a:buFont typeface="Wingdings" pitchFamily="2" charset="2"/>
              <a:buChar char="§"/>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xmlns="" val="2980750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644" y="198438"/>
            <a:ext cx="9997440" cy="1143000"/>
          </a:xfrm>
        </p:spPr>
        <p:txBody>
          <a:bodyPr>
            <a:normAutofit fontScale="90000"/>
          </a:bodyPr>
          <a:lstStyle/>
          <a:p>
            <a:r>
              <a:rPr lang="en-US" b="1" dirty="0">
                <a:solidFill>
                  <a:schemeClr val="accent1">
                    <a:lumMod val="75000"/>
                  </a:schemeClr>
                </a:solidFill>
              </a:rPr>
              <a:t>Expanded Dengue Syndrome</a:t>
            </a:r>
            <a:br>
              <a:rPr lang="en-US" b="1" dirty="0">
                <a:solidFill>
                  <a:schemeClr val="accent1">
                    <a:lumMod val="75000"/>
                  </a:schemeClr>
                </a:solidFill>
              </a:rPr>
            </a:br>
            <a:r>
              <a:rPr lang="en-US" b="1" dirty="0">
                <a:solidFill>
                  <a:schemeClr val="accent1">
                    <a:lumMod val="75000"/>
                  </a:schemeClr>
                </a:solidFill>
              </a:rPr>
              <a:t> (Unusual or Atypical  Manifestations)</a:t>
            </a:r>
            <a:endParaRPr lang="en-US" dirty="0">
              <a:solidFill>
                <a:schemeClr val="accent1">
                  <a:lumMod val="75000"/>
                </a:schemeClr>
              </a:solidFill>
            </a:endParaRPr>
          </a:p>
        </p:txBody>
      </p:sp>
      <p:sp>
        <p:nvSpPr>
          <p:cNvPr id="3" name="Content Placeholder 2"/>
          <p:cNvSpPr>
            <a:spLocks noGrp="1"/>
          </p:cNvSpPr>
          <p:nvPr>
            <p:ph idx="1"/>
          </p:nvPr>
        </p:nvSpPr>
        <p:spPr>
          <a:xfrm>
            <a:off x="1342644" y="1790700"/>
            <a:ext cx="9997440" cy="4800600"/>
          </a:xfrm>
        </p:spPr>
        <p:txBody>
          <a:bodyPr>
            <a:normAutofit/>
          </a:bodyPr>
          <a:lstStyle/>
          <a:p>
            <a:r>
              <a:rPr lang="en-US" dirty="0"/>
              <a:t>Expanded dengue is a terminology developed in the WHO guidelines of year 2012</a:t>
            </a:r>
            <a:r>
              <a:rPr lang="en-US" dirty="0" smtClean="0"/>
              <a:t>.</a:t>
            </a:r>
            <a:endParaRPr lang="en-US" baseline="30000" dirty="0"/>
          </a:p>
          <a:p>
            <a:r>
              <a:rPr lang="en-US" dirty="0" smtClean="0"/>
              <a:t> </a:t>
            </a:r>
            <a:r>
              <a:rPr lang="en-US" dirty="0"/>
              <a:t>Unusual manifestations of patients with </a:t>
            </a:r>
            <a:r>
              <a:rPr lang="en-US" b="1" dirty="0">
                <a:solidFill>
                  <a:srgbClr val="FF0000"/>
                </a:solidFill>
              </a:rPr>
              <a:t>severe organ involvement </a:t>
            </a:r>
            <a:r>
              <a:rPr lang="en-US" dirty="0"/>
              <a:t>such as liver, kidneys, brain or heart associated with dengue </a:t>
            </a:r>
            <a:r>
              <a:rPr lang="en-US" dirty="0" smtClean="0"/>
              <a:t>infection.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xmlns="" val="2026532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7244" y="0"/>
            <a:ext cx="9997440" cy="1143000"/>
          </a:xfrm>
        </p:spPr>
        <p:txBody>
          <a:bodyPr/>
          <a:lstStyle/>
          <a:p>
            <a:pPr eaLnBrk="1" fontAlgn="auto" hangingPunct="1">
              <a:spcAft>
                <a:spcPts val="0"/>
              </a:spcAft>
              <a:defRPr/>
            </a:pPr>
            <a:r>
              <a:rPr lang="en-US" b="1" dirty="0">
                <a:solidFill>
                  <a:schemeClr val="accent1">
                    <a:lumMod val="75000"/>
                  </a:schemeClr>
                </a:solidFill>
              </a:rPr>
              <a:t>Expanded </a:t>
            </a:r>
            <a:r>
              <a:rPr lang="en-US" b="1" dirty="0" smtClean="0">
                <a:solidFill>
                  <a:schemeClr val="accent1">
                    <a:lumMod val="75000"/>
                  </a:schemeClr>
                </a:solidFill>
              </a:rPr>
              <a:t>Dengue Syndrome</a:t>
            </a:r>
            <a:endParaRPr lang="en-US" b="1" dirty="0">
              <a:solidFill>
                <a:schemeClr val="accent1">
                  <a:lumMod val="75000"/>
                </a:schemeClr>
              </a:solidFill>
            </a:endParaRP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8900" y="1219200"/>
            <a:ext cx="108331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91594305"/>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8044" y="160338"/>
            <a:ext cx="9997440" cy="1143000"/>
          </a:xfrm>
        </p:spPr>
        <p:txBody>
          <a:bodyPr/>
          <a:lstStyle/>
          <a:p>
            <a:pPr eaLnBrk="1" fontAlgn="auto" hangingPunct="1">
              <a:spcAft>
                <a:spcPts val="0"/>
              </a:spcAft>
              <a:defRPr/>
            </a:pPr>
            <a:r>
              <a:rPr lang="en-US" b="1" dirty="0">
                <a:solidFill>
                  <a:schemeClr val="accent1">
                    <a:lumMod val="75000"/>
                  </a:schemeClr>
                </a:solidFill>
              </a:rPr>
              <a:t>Expanded </a:t>
            </a:r>
            <a:r>
              <a:rPr lang="en-US" b="1" dirty="0" smtClean="0">
                <a:solidFill>
                  <a:schemeClr val="accent1">
                    <a:lumMod val="75000"/>
                  </a:schemeClr>
                </a:solidFill>
              </a:rPr>
              <a:t>Dengue Syndrome</a:t>
            </a:r>
            <a:endParaRPr lang="en-US" b="1" dirty="0">
              <a:solidFill>
                <a:schemeClr val="accent1">
                  <a:lumMod val="75000"/>
                </a:schemeClr>
              </a:solidFill>
            </a:endParaRPr>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8900" y="1619250"/>
            <a:ext cx="1083310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216622"/>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0025" y="181873"/>
            <a:ext cx="9997440" cy="1143000"/>
          </a:xfrm>
        </p:spPr>
        <p:txBody>
          <a:bodyPr/>
          <a:lstStyle/>
          <a:p>
            <a:pPr fontAlgn="auto">
              <a:spcAft>
                <a:spcPts val="0"/>
              </a:spcAft>
              <a:defRPr/>
            </a:pPr>
            <a:r>
              <a:rPr lang="en-US" dirty="0">
                <a:solidFill>
                  <a:srgbClr val="FF0000"/>
                </a:solidFill>
              </a:rPr>
              <a:t>High-risk patients</a:t>
            </a:r>
          </a:p>
        </p:txBody>
      </p:sp>
      <p:sp>
        <p:nvSpPr>
          <p:cNvPr id="2" name="Content Placeholder 1"/>
          <p:cNvSpPr>
            <a:spLocks noGrp="1"/>
          </p:cNvSpPr>
          <p:nvPr>
            <p:ph idx="1"/>
          </p:nvPr>
        </p:nvSpPr>
        <p:spPr>
          <a:xfrm>
            <a:off x="1528420" y="1600200"/>
            <a:ext cx="10160000" cy="4343400"/>
          </a:xfrm>
        </p:spPr>
        <p:txBody>
          <a:bodyPr rtlCol="0">
            <a:normAutofit fontScale="70000" lnSpcReduction="20000"/>
          </a:bodyPr>
          <a:lstStyle/>
          <a:p>
            <a:pPr fontAlgn="auto">
              <a:spcAft>
                <a:spcPts val="0"/>
              </a:spcAft>
              <a:defRPr/>
            </a:pPr>
            <a:r>
              <a:rPr lang="en-US" dirty="0" smtClean="0"/>
              <a:t>Infants </a:t>
            </a:r>
            <a:r>
              <a:rPr lang="en-US" dirty="0"/>
              <a:t>and the elderly,</a:t>
            </a:r>
          </a:p>
          <a:p>
            <a:pPr fontAlgn="auto">
              <a:spcAft>
                <a:spcPts val="0"/>
              </a:spcAft>
              <a:defRPr/>
            </a:pPr>
            <a:r>
              <a:rPr lang="en-US" dirty="0" smtClean="0"/>
              <a:t>Obesity</a:t>
            </a:r>
            <a:r>
              <a:rPr lang="en-US" dirty="0"/>
              <a:t>,</a:t>
            </a:r>
          </a:p>
          <a:p>
            <a:pPr fontAlgn="auto">
              <a:spcAft>
                <a:spcPts val="0"/>
              </a:spcAft>
              <a:defRPr/>
            </a:pPr>
            <a:r>
              <a:rPr lang="en-US" dirty="0" smtClean="0"/>
              <a:t>Pregnant </a:t>
            </a:r>
            <a:r>
              <a:rPr lang="en-US" dirty="0"/>
              <a:t>women,</a:t>
            </a:r>
          </a:p>
          <a:p>
            <a:pPr fontAlgn="auto">
              <a:spcAft>
                <a:spcPts val="0"/>
              </a:spcAft>
              <a:defRPr/>
            </a:pPr>
            <a:r>
              <a:rPr lang="en-US" dirty="0" smtClean="0"/>
              <a:t>Peptic </a:t>
            </a:r>
            <a:r>
              <a:rPr lang="en-US" dirty="0"/>
              <a:t>ulcer disease,</a:t>
            </a:r>
          </a:p>
          <a:p>
            <a:pPr fontAlgn="auto">
              <a:spcAft>
                <a:spcPts val="0"/>
              </a:spcAft>
              <a:defRPr/>
            </a:pPr>
            <a:r>
              <a:rPr lang="en-US" dirty="0" smtClean="0"/>
              <a:t>Women </a:t>
            </a:r>
            <a:r>
              <a:rPr lang="en-US" dirty="0"/>
              <a:t>who have menstruation or abnormal vaginal bleeding,</a:t>
            </a:r>
          </a:p>
          <a:p>
            <a:pPr fontAlgn="auto">
              <a:spcAft>
                <a:spcPts val="0"/>
              </a:spcAft>
              <a:defRPr/>
            </a:pPr>
            <a:r>
              <a:rPr lang="en-US" dirty="0" err="1" smtClean="0"/>
              <a:t>Haemolytic</a:t>
            </a:r>
            <a:r>
              <a:rPr lang="en-US" dirty="0" smtClean="0"/>
              <a:t> </a:t>
            </a:r>
            <a:r>
              <a:rPr lang="en-US" dirty="0"/>
              <a:t>diseases such as glucose-6-phosphatase dehydrogenase (G-6PD) </a:t>
            </a:r>
            <a:r>
              <a:rPr lang="en-US" dirty="0" smtClean="0"/>
              <a:t>deficiency, thalassemia </a:t>
            </a:r>
            <a:r>
              <a:rPr lang="en-US" dirty="0"/>
              <a:t>and other </a:t>
            </a:r>
            <a:r>
              <a:rPr lang="en-US" dirty="0" err="1"/>
              <a:t>haemoglobinopathies</a:t>
            </a:r>
            <a:r>
              <a:rPr lang="en-US" dirty="0"/>
              <a:t>,</a:t>
            </a:r>
          </a:p>
          <a:p>
            <a:pPr fontAlgn="auto">
              <a:spcAft>
                <a:spcPts val="0"/>
              </a:spcAft>
              <a:defRPr/>
            </a:pPr>
            <a:r>
              <a:rPr lang="en-US" dirty="0" smtClean="0"/>
              <a:t>Congenital </a:t>
            </a:r>
            <a:r>
              <a:rPr lang="en-US" dirty="0"/>
              <a:t>heart disease,</a:t>
            </a:r>
          </a:p>
          <a:p>
            <a:pPr fontAlgn="auto">
              <a:spcAft>
                <a:spcPts val="0"/>
              </a:spcAft>
              <a:defRPr/>
            </a:pPr>
            <a:r>
              <a:rPr lang="en-US" dirty="0" smtClean="0"/>
              <a:t>Chronic </a:t>
            </a:r>
            <a:r>
              <a:rPr lang="en-US" dirty="0"/>
              <a:t>diseases such as diabetes mellitus, hypertension, asthma, </a:t>
            </a:r>
            <a:r>
              <a:rPr lang="en-US" dirty="0" err="1"/>
              <a:t>ischaemic</a:t>
            </a:r>
            <a:r>
              <a:rPr lang="en-US" dirty="0"/>
              <a:t> heart </a:t>
            </a:r>
            <a:r>
              <a:rPr lang="en-US" dirty="0" smtClean="0"/>
              <a:t>disease, chronic </a:t>
            </a:r>
            <a:r>
              <a:rPr lang="en-US" dirty="0"/>
              <a:t>renal failure, liver cirrhosis,</a:t>
            </a:r>
          </a:p>
          <a:p>
            <a:pPr fontAlgn="auto">
              <a:spcAft>
                <a:spcPts val="0"/>
              </a:spcAft>
              <a:defRPr/>
            </a:pPr>
            <a:r>
              <a:rPr lang="en-US" dirty="0" smtClean="0"/>
              <a:t>Patients </a:t>
            </a:r>
            <a:r>
              <a:rPr lang="en-US" dirty="0"/>
              <a:t>on steroid or NSAID treatment, and</a:t>
            </a:r>
          </a:p>
          <a:p>
            <a:pPr fontAlgn="auto">
              <a:spcAft>
                <a:spcPts val="0"/>
              </a:spcAft>
              <a:defRPr/>
            </a:pPr>
            <a:r>
              <a:rPr lang="en-US" dirty="0" smtClean="0"/>
              <a:t>Others</a:t>
            </a:r>
            <a:r>
              <a:rPr lang="en-US" dirty="0"/>
              <a:t>.</a:t>
            </a:r>
          </a:p>
        </p:txBody>
      </p:sp>
    </p:spTree>
  </p:cSld>
  <p:clrMapOvr>
    <a:masterClrMapping/>
  </p:clrMapOvr>
  <p:transition spd="slow">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389" y="222387"/>
            <a:ext cx="9997440" cy="1143000"/>
          </a:xfrm>
        </p:spPr>
        <p:txBody>
          <a:bodyPr>
            <a:normAutofit fontScale="90000"/>
          </a:bodyPr>
          <a:lstStyle/>
          <a:p>
            <a:r>
              <a:rPr lang="en-US" b="1" dirty="0" smtClean="0">
                <a:solidFill>
                  <a:srgbClr val="1E28EE"/>
                </a:solidFill>
              </a:rPr>
              <a:t/>
            </a:r>
            <a:br>
              <a:rPr lang="en-US" b="1" dirty="0" smtClean="0">
                <a:solidFill>
                  <a:srgbClr val="1E28EE"/>
                </a:solidFill>
              </a:rPr>
            </a:br>
            <a:r>
              <a:rPr lang="en-US" b="1" dirty="0" smtClean="0">
                <a:solidFill>
                  <a:schemeClr val="accent1">
                    <a:lumMod val="75000"/>
                  </a:schemeClr>
                </a:solidFill>
              </a:rPr>
              <a:t>Complications</a:t>
            </a:r>
            <a:r>
              <a:rPr lang="en-US" b="1" dirty="0">
                <a:solidFill>
                  <a:schemeClr val="accent1">
                    <a:lumMod val="75000"/>
                  </a:schemeClr>
                </a:solidFill>
              </a:rPr>
              <a:t> </a:t>
            </a:r>
            <a:r>
              <a:rPr lang="en-US" b="1" dirty="0" smtClean="0">
                <a:solidFill>
                  <a:schemeClr val="accent1">
                    <a:lumMod val="75000"/>
                  </a:schemeClr>
                </a:solidFill>
              </a:rPr>
              <a:t>: DF </a:t>
            </a:r>
            <a:r>
              <a:rPr lang="en-US" b="1" dirty="0">
                <a:solidFill>
                  <a:schemeClr val="accent1">
                    <a:lumMod val="75000"/>
                  </a:schemeClr>
                </a:solidFill>
              </a:rPr>
              <a:t>complications: </a:t>
            </a:r>
            <a:br>
              <a:rPr lang="en-US" b="1" dirty="0">
                <a:solidFill>
                  <a:schemeClr val="accent1">
                    <a:lumMod val="75000"/>
                  </a:schemeClr>
                </a:solidFill>
              </a:rPr>
            </a:br>
            <a:endParaRPr lang="en-US" b="1" dirty="0">
              <a:solidFill>
                <a:schemeClr val="accent1">
                  <a:lumMod val="75000"/>
                </a:schemeClr>
              </a:solidFill>
            </a:endParaRPr>
          </a:p>
        </p:txBody>
      </p:sp>
      <p:sp>
        <p:nvSpPr>
          <p:cNvPr id="3" name="Content Placeholder 2"/>
          <p:cNvSpPr>
            <a:spLocks noGrp="1"/>
          </p:cNvSpPr>
          <p:nvPr>
            <p:ph idx="1"/>
          </p:nvPr>
        </p:nvSpPr>
        <p:spPr/>
        <p:txBody>
          <a:bodyPr/>
          <a:lstStyle/>
          <a:p>
            <a:pPr marL="0" indent="0">
              <a:buNone/>
            </a:pPr>
            <a:r>
              <a:rPr lang="en-US" dirty="0" smtClean="0"/>
              <a:t>DF </a:t>
            </a:r>
            <a:r>
              <a:rPr lang="en-US" dirty="0"/>
              <a:t>with </a:t>
            </a:r>
            <a:r>
              <a:rPr lang="en-US" dirty="0" err="1"/>
              <a:t>haemorrhage</a:t>
            </a:r>
            <a:r>
              <a:rPr lang="en-US" dirty="0"/>
              <a:t> can occur in association with underlying disease such as </a:t>
            </a:r>
            <a:endParaRPr lang="en-US" dirty="0" smtClean="0"/>
          </a:p>
          <a:p>
            <a:pPr>
              <a:buFont typeface="Wingdings" pitchFamily="2" charset="2"/>
              <a:buChar char="ü"/>
            </a:pPr>
            <a:r>
              <a:rPr lang="en-US" dirty="0" smtClean="0"/>
              <a:t>peptic </a:t>
            </a:r>
            <a:r>
              <a:rPr lang="en-US" dirty="0"/>
              <a:t>ulcers, </a:t>
            </a:r>
            <a:endParaRPr lang="en-US" dirty="0" smtClean="0"/>
          </a:p>
          <a:p>
            <a:pPr>
              <a:buFont typeface="Wingdings" pitchFamily="2" charset="2"/>
              <a:buChar char="ü"/>
            </a:pPr>
            <a:r>
              <a:rPr lang="en-US" dirty="0" smtClean="0"/>
              <a:t>severe </a:t>
            </a:r>
            <a:r>
              <a:rPr lang="en-US" dirty="0"/>
              <a:t>thrombocytopenia and </a:t>
            </a:r>
            <a:endParaRPr lang="en-US" dirty="0" smtClean="0"/>
          </a:p>
          <a:p>
            <a:pPr>
              <a:buFont typeface="Wingdings" pitchFamily="2" charset="2"/>
              <a:buChar char="ü"/>
            </a:pPr>
            <a:r>
              <a:rPr lang="en-US" dirty="0" smtClean="0"/>
              <a:t>trauma</a:t>
            </a:r>
            <a:r>
              <a:rPr lang="en-US" dirty="0"/>
              <a:t>.</a:t>
            </a:r>
          </a:p>
          <a:p>
            <a:r>
              <a:rPr lang="en-US" b="1" i="1" dirty="0">
                <a:solidFill>
                  <a:srgbClr val="FF0000"/>
                </a:solidFill>
              </a:rPr>
              <a:t>DHF is not a continuum of </a:t>
            </a:r>
            <a:r>
              <a:rPr lang="en-US" b="1" i="1" dirty="0" smtClean="0">
                <a:solidFill>
                  <a:srgbClr val="FF0000"/>
                </a:solidFill>
              </a:rPr>
              <a:t>DF </a:t>
            </a:r>
            <a:endParaRPr lang="en-US" b="1" i="1"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xmlns="" val="20051748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E28EE"/>
                </a:solidFill>
              </a:rPr>
              <a:t/>
            </a:r>
            <a:br>
              <a:rPr lang="en-US" b="1" dirty="0" smtClean="0">
                <a:solidFill>
                  <a:srgbClr val="1E28EE"/>
                </a:solidFill>
              </a:rPr>
            </a:br>
            <a:r>
              <a:rPr lang="en-US" b="1" dirty="0" smtClean="0">
                <a:solidFill>
                  <a:schemeClr val="accent1">
                    <a:lumMod val="75000"/>
                  </a:schemeClr>
                </a:solidFill>
              </a:rPr>
              <a:t>Complications </a:t>
            </a:r>
            <a:r>
              <a:rPr lang="en-US" b="1" dirty="0">
                <a:solidFill>
                  <a:schemeClr val="accent1">
                    <a:lumMod val="75000"/>
                  </a:schemeClr>
                </a:solidFill>
              </a:rPr>
              <a:t>: </a:t>
            </a:r>
            <a:r>
              <a:rPr lang="en-US" b="1" dirty="0" smtClean="0">
                <a:solidFill>
                  <a:schemeClr val="accent1">
                    <a:lumMod val="75000"/>
                  </a:schemeClr>
                </a:solidFill>
              </a:rPr>
              <a:t>DHF </a:t>
            </a:r>
            <a:r>
              <a:rPr lang="en-US" b="1" dirty="0">
                <a:solidFill>
                  <a:schemeClr val="accent1">
                    <a:lumMod val="75000"/>
                  </a:schemeClr>
                </a:solidFill>
              </a:rPr>
              <a:t>complications: </a:t>
            </a:r>
            <a:br>
              <a:rPr lang="en-US" b="1" dirty="0">
                <a:solidFill>
                  <a:schemeClr val="accent1">
                    <a:lumMod val="75000"/>
                  </a:schemeClr>
                </a:solidFill>
              </a:rPr>
            </a:br>
            <a:endParaRPr lang="en-US"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dirty="0" smtClean="0"/>
              <a:t>These </a:t>
            </a:r>
            <a:r>
              <a:rPr lang="en-US" dirty="0"/>
              <a:t>occur usually in association with </a:t>
            </a:r>
            <a:r>
              <a:rPr lang="en-US" b="1" dirty="0">
                <a:solidFill>
                  <a:srgbClr val="FF0000"/>
                </a:solidFill>
              </a:rPr>
              <a:t>profound/prolonged shock </a:t>
            </a:r>
            <a:r>
              <a:rPr lang="en-US" dirty="0"/>
              <a:t>leading to metabolic acidosis and severe bleeding as a result of </a:t>
            </a:r>
            <a:r>
              <a:rPr lang="en-US" b="1" i="1" dirty="0">
                <a:solidFill>
                  <a:srgbClr val="FF0000"/>
                </a:solidFill>
              </a:rPr>
              <a:t>DIC and multiorgan failure </a:t>
            </a:r>
            <a:r>
              <a:rPr lang="en-US" dirty="0"/>
              <a:t>such as hepatic and renal dysfunction. </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xmlns="" val="2487082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4144" y="2044700"/>
            <a:ext cx="9997440" cy="2882900"/>
          </a:xfrm>
        </p:spPr>
        <p:txBody>
          <a:bodyPr/>
          <a:lstStyle/>
          <a:p>
            <a:r>
              <a:rPr lang="en-US" dirty="0" smtClean="0"/>
              <a:t>Appearance                : Flushed	</a:t>
            </a:r>
          </a:p>
          <a:p>
            <a:r>
              <a:rPr lang="en-US" dirty="0" smtClean="0"/>
              <a:t>Temperature               : 103ºF</a:t>
            </a:r>
          </a:p>
          <a:p>
            <a:r>
              <a:rPr lang="en-US" dirty="0" smtClean="0"/>
              <a:t>Eyes                            : Congested</a:t>
            </a:r>
          </a:p>
          <a:p>
            <a:r>
              <a:rPr lang="en-US" dirty="0" smtClean="0"/>
              <a:t>Systemic examination   : Reveals no abnormality.</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DHF complications..contd..</a:t>
            </a:r>
            <a:endParaRPr lang="en-GB" dirty="0">
              <a:solidFill>
                <a:schemeClr val="accent1">
                  <a:lumMod val="75000"/>
                </a:schemeClr>
              </a:solidFill>
            </a:endParaRPr>
          </a:p>
        </p:txBody>
      </p:sp>
      <p:sp>
        <p:nvSpPr>
          <p:cNvPr id="3" name="Content Placeholder 2"/>
          <p:cNvSpPr>
            <a:spLocks noGrp="1"/>
          </p:cNvSpPr>
          <p:nvPr>
            <p:ph sz="half" idx="1"/>
          </p:nvPr>
        </p:nvSpPr>
        <p:spPr/>
        <p:txBody>
          <a:bodyPr>
            <a:normAutofit/>
          </a:bodyPr>
          <a:lstStyle/>
          <a:p>
            <a:r>
              <a:rPr lang="en-US" dirty="0" smtClean="0"/>
              <a:t>More important, </a:t>
            </a:r>
            <a:r>
              <a:rPr lang="en-US" b="1" dirty="0" smtClean="0">
                <a:solidFill>
                  <a:srgbClr val="FF0000"/>
                </a:solidFill>
              </a:rPr>
              <a:t>excessive fluid replacement </a:t>
            </a:r>
            <a:r>
              <a:rPr lang="en-US" dirty="0" smtClean="0"/>
              <a:t>during the plasma leakage period leads to </a:t>
            </a:r>
            <a:r>
              <a:rPr lang="en-US" b="1" dirty="0" smtClean="0">
                <a:solidFill>
                  <a:srgbClr val="FF0000"/>
                </a:solidFill>
              </a:rPr>
              <a:t>massive effusions </a:t>
            </a:r>
            <a:r>
              <a:rPr lang="en-US" dirty="0" smtClean="0"/>
              <a:t>causing </a:t>
            </a:r>
          </a:p>
          <a:p>
            <a:pPr>
              <a:buFont typeface="Wingdings" pitchFamily="2" charset="2"/>
              <a:buChar char="ü"/>
            </a:pPr>
            <a:r>
              <a:rPr lang="en-US" dirty="0" smtClean="0"/>
              <a:t>respiratory compromise, </a:t>
            </a:r>
          </a:p>
          <a:p>
            <a:pPr>
              <a:buFont typeface="Wingdings" pitchFamily="2" charset="2"/>
              <a:buChar char="ü"/>
            </a:pPr>
            <a:r>
              <a:rPr lang="en-US" dirty="0" smtClean="0"/>
              <a:t>acute pulmonary congestion and/or </a:t>
            </a:r>
          </a:p>
          <a:p>
            <a:pPr>
              <a:buFont typeface="Wingdings" pitchFamily="2" charset="2"/>
              <a:buChar char="ü"/>
            </a:pPr>
            <a:r>
              <a:rPr lang="en-US" dirty="0" smtClean="0"/>
              <a:t>heart failure. </a:t>
            </a:r>
          </a:p>
          <a:p>
            <a:endParaRPr lang="en-GB" dirty="0"/>
          </a:p>
        </p:txBody>
      </p:sp>
      <p:pic>
        <p:nvPicPr>
          <p:cNvPr id="2051" name="Picture 3"/>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tretch>
            <a:fillRect/>
          </a:stretch>
        </p:blipFill>
        <p:spPr bwMode="auto">
          <a:xfrm>
            <a:off x="7034213" y="2133463"/>
            <a:ext cx="4876800" cy="3445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DHF complications..contd..</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a:t>Continued fluid therapy after the period of plasma leakage will cause </a:t>
            </a:r>
            <a:r>
              <a:rPr lang="en-US" b="1" dirty="0">
                <a:solidFill>
                  <a:srgbClr val="FF0000"/>
                </a:solidFill>
              </a:rPr>
              <a:t>acute pulmonary </a:t>
            </a:r>
            <a:r>
              <a:rPr lang="en-US" b="1" dirty="0" err="1">
                <a:solidFill>
                  <a:srgbClr val="FF0000"/>
                </a:solidFill>
              </a:rPr>
              <a:t>oedema</a:t>
            </a:r>
            <a:r>
              <a:rPr lang="en-US" dirty="0"/>
              <a:t> or heart failure, especially when there is reabsorption of </a:t>
            </a:r>
            <a:r>
              <a:rPr lang="en-US" dirty="0" err="1"/>
              <a:t>extravasated</a:t>
            </a:r>
            <a:r>
              <a:rPr lang="en-US" dirty="0"/>
              <a:t> fluid. </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31637" y="3751558"/>
            <a:ext cx="4608512" cy="30514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19958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DHF complications..</a:t>
            </a:r>
            <a:r>
              <a:rPr lang="en-US" b="1" dirty="0" err="1">
                <a:solidFill>
                  <a:schemeClr val="accent1">
                    <a:lumMod val="75000"/>
                  </a:schemeClr>
                </a:solidFill>
              </a:rPr>
              <a:t>contd</a:t>
            </a:r>
            <a:r>
              <a:rPr lang="en-US" b="1" dirty="0">
                <a:solidFill>
                  <a:schemeClr val="accent1">
                    <a:lumMod val="75000"/>
                  </a:schemeClr>
                </a:solidFill>
              </a:rPr>
              <a:t>..</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10000"/>
          </a:bodyPr>
          <a:lstStyle/>
          <a:p>
            <a:r>
              <a:rPr lang="en-US" dirty="0"/>
              <a:t>In addition, profound/prolonged shock and inappropriate fluid therapy can cause </a:t>
            </a:r>
            <a:r>
              <a:rPr lang="en-US" b="1" dirty="0">
                <a:solidFill>
                  <a:srgbClr val="FF0000"/>
                </a:solidFill>
              </a:rPr>
              <a:t>metabolic/electrolyte disturbance</a:t>
            </a:r>
            <a:r>
              <a:rPr lang="en-US" dirty="0"/>
              <a:t>. </a:t>
            </a:r>
            <a:endParaRPr lang="en-US" dirty="0" smtClean="0"/>
          </a:p>
          <a:p>
            <a:r>
              <a:rPr lang="en-US" dirty="0"/>
              <a:t> Metabolic abnormalities are frequently found as </a:t>
            </a:r>
          </a:p>
          <a:p>
            <a:pPr>
              <a:buFont typeface="Wingdings" pitchFamily="2" charset="2"/>
              <a:buChar char="ü"/>
            </a:pPr>
            <a:r>
              <a:rPr lang="en-US" sz="3000" dirty="0"/>
              <a:t>hypoglycemia,</a:t>
            </a:r>
          </a:p>
          <a:p>
            <a:pPr>
              <a:buFont typeface="Wingdings" pitchFamily="2" charset="2"/>
              <a:buChar char="ü"/>
            </a:pPr>
            <a:r>
              <a:rPr lang="en-US" sz="3000" dirty="0"/>
              <a:t> </a:t>
            </a:r>
            <a:r>
              <a:rPr lang="en-US" sz="3000" dirty="0" err="1"/>
              <a:t>hyponatremia</a:t>
            </a:r>
            <a:r>
              <a:rPr lang="en-US" sz="3000" dirty="0"/>
              <a:t>, </a:t>
            </a:r>
          </a:p>
          <a:p>
            <a:pPr>
              <a:buFont typeface="Wingdings" pitchFamily="2" charset="2"/>
              <a:buChar char="ü"/>
            </a:pPr>
            <a:r>
              <a:rPr lang="en-US" sz="3000" dirty="0" smtClean="0"/>
              <a:t> </a:t>
            </a:r>
            <a:r>
              <a:rPr lang="en-US" sz="3000" dirty="0" err="1" smtClean="0"/>
              <a:t>hypocalcemia</a:t>
            </a:r>
            <a:r>
              <a:rPr lang="en-US" sz="3000" dirty="0" smtClean="0"/>
              <a:t> </a:t>
            </a:r>
            <a:r>
              <a:rPr lang="en-US" sz="3000" dirty="0"/>
              <a:t>and </a:t>
            </a:r>
          </a:p>
          <a:p>
            <a:pPr>
              <a:buFont typeface="Wingdings" pitchFamily="2" charset="2"/>
              <a:buChar char="ü"/>
            </a:pPr>
            <a:r>
              <a:rPr lang="en-US" sz="3000" dirty="0"/>
              <a:t>occasionally, hyperglycemia. </a:t>
            </a:r>
          </a:p>
          <a:p>
            <a:r>
              <a:rPr lang="en-US" dirty="0"/>
              <a:t>These disturbances may lead to various unusual manifestations, e.g. encephalopathy. </a:t>
            </a:r>
          </a:p>
          <a:p>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xmlns="" val="23961286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A. Dengue diagnostic tests</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solidFill>
                  <a:srgbClr val="FF0000"/>
                </a:solidFill>
              </a:rPr>
              <a:t>NS1 antigen (Non-Structural protein):</a:t>
            </a:r>
          </a:p>
          <a:p>
            <a:pPr lvl="1"/>
            <a:r>
              <a:rPr lang="en-US" dirty="0" smtClean="0"/>
              <a:t>Positive on the 1</a:t>
            </a:r>
            <a:r>
              <a:rPr lang="en-US" baseline="30000" dirty="0" smtClean="0"/>
              <a:t>st</a:t>
            </a:r>
            <a:r>
              <a:rPr lang="en-US" dirty="0" smtClean="0"/>
              <a:t> day of illness.</a:t>
            </a:r>
          </a:p>
          <a:p>
            <a:pPr lvl="1"/>
            <a:r>
              <a:rPr lang="en-US" dirty="0" smtClean="0"/>
              <a:t>Negative from day 4 to 5 of illness</a:t>
            </a:r>
          </a:p>
          <a:p>
            <a:pPr lvl="1"/>
            <a:endParaRPr lang="en-US" dirty="0" smtClean="0"/>
          </a:p>
          <a:p>
            <a:r>
              <a:rPr lang="en-US" b="1" dirty="0" smtClean="0">
                <a:solidFill>
                  <a:srgbClr val="FF0000"/>
                </a:solidFill>
              </a:rPr>
              <a:t>Dengue antibody test (</a:t>
            </a:r>
            <a:r>
              <a:rPr lang="en-US" b="1" dirty="0" err="1" smtClean="0">
                <a:solidFill>
                  <a:srgbClr val="FF0000"/>
                </a:solidFill>
              </a:rPr>
              <a:t>IgG</a:t>
            </a:r>
            <a:r>
              <a:rPr lang="en-US" b="1" dirty="0" smtClean="0">
                <a:solidFill>
                  <a:srgbClr val="FF0000"/>
                </a:solidFill>
              </a:rPr>
              <a:t>, </a:t>
            </a:r>
            <a:r>
              <a:rPr lang="en-US" b="1" dirty="0" err="1" smtClean="0">
                <a:solidFill>
                  <a:srgbClr val="FF0000"/>
                </a:solidFill>
              </a:rPr>
              <a:t>IgM</a:t>
            </a:r>
            <a:r>
              <a:rPr lang="en-US" b="1" dirty="0" smtClean="0">
                <a:solidFill>
                  <a:srgbClr val="FF0000"/>
                </a:solidFill>
              </a:rPr>
              <a:t>):</a:t>
            </a:r>
          </a:p>
          <a:p>
            <a:pPr lvl="1"/>
            <a:r>
              <a:rPr lang="en-US" b="1" dirty="0" err="1" smtClean="0">
                <a:solidFill>
                  <a:srgbClr val="311BB5"/>
                </a:solidFill>
              </a:rPr>
              <a:t>IgM</a:t>
            </a:r>
            <a:r>
              <a:rPr lang="en-US" b="1" dirty="0" smtClean="0">
                <a:solidFill>
                  <a:srgbClr val="311BB5"/>
                </a:solidFill>
              </a:rPr>
              <a:t>:</a:t>
            </a:r>
            <a:r>
              <a:rPr lang="en-US" dirty="0" smtClean="0"/>
              <a:t> detected 4 to 6 days after onset of fever</a:t>
            </a:r>
          </a:p>
          <a:p>
            <a:pPr lvl="1"/>
            <a:r>
              <a:rPr lang="en-US" b="1" dirty="0" err="1" smtClean="0">
                <a:solidFill>
                  <a:srgbClr val="311BB5"/>
                </a:solidFill>
              </a:rPr>
              <a:t>IgG</a:t>
            </a:r>
            <a:r>
              <a:rPr lang="en-US" b="1" dirty="0" smtClean="0">
                <a:solidFill>
                  <a:srgbClr val="311BB5"/>
                </a:solidFill>
              </a:rPr>
              <a:t>:</a:t>
            </a:r>
            <a:r>
              <a:rPr lang="en-US" dirty="0" smtClean="0"/>
              <a:t> may persist at low levels for decades, indicates past infection</a:t>
            </a:r>
          </a:p>
          <a:p>
            <a:pPr lvl="1"/>
            <a:r>
              <a:rPr lang="en-US" b="1" dirty="0" err="1">
                <a:solidFill>
                  <a:srgbClr val="311BB5"/>
                </a:solidFill>
              </a:rPr>
              <a:t>IgM</a:t>
            </a:r>
            <a:r>
              <a:rPr lang="en-US" b="1" dirty="0">
                <a:solidFill>
                  <a:srgbClr val="311BB5"/>
                </a:solidFill>
              </a:rPr>
              <a:t>/</a:t>
            </a:r>
            <a:r>
              <a:rPr lang="en-US" b="1" dirty="0" err="1">
                <a:solidFill>
                  <a:srgbClr val="311BB5"/>
                </a:solidFill>
              </a:rPr>
              <a:t>IgG</a:t>
            </a:r>
            <a:r>
              <a:rPr lang="en-US" b="1" dirty="0">
                <a:solidFill>
                  <a:srgbClr val="311BB5"/>
                </a:solidFill>
              </a:rPr>
              <a:t> ratio </a:t>
            </a:r>
            <a:r>
              <a:rPr lang="en-US" dirty="0"/>
              <a:t>The </a:t>
            </a:r>
            <a:r>
              <a:rPr lang="en-US" dirty="0" err="1"/>
              <a:t>IgM</a:t>
            </a:r>
            <a:r>
              <a:rPr lang="en-US" dirty="0"/>
              <a:t>/</a:t>
            </a:r>
            <a:r>
              <a:rPr lang="en-US" dirty="0" err="1"/>
              <a:t>IgG</a:t>
            </a:r>
            <a:r>
              <a:rPr lang="en-US" dirty="0"/>
              <a:t> ratio is used to </a:t>
            </a:r>
            <a:r>
              <a:rPr lang="en-US" b="1" dirty="0">
                <a:solidFill>
                  <a:srgbClr val="FF0000"/>
                </a:solidFill>
              </a:rPr>
              <a:t>distinguish</a:t>
            </a:r>
            <a:r>
              <a:rPr lang="en-US" dirty="0"/>
              <a:t> primary infection from secondary dengue infection </a:t>
            </a:r>
            <a:r>
              <a:rPr lang="en-US" dirty="0" smtClean="0"/>
              <a:t>.</a:t>
            </a:r>
          </a:p>
          <a:p>
            <a:pPr lvl="1"/>
            <a:r>
              <a:rPr lang="en-US" dirty="0" smtClean="0"/>
              <a:t>In</a:t>
            </a:r>
            <a:r>
              <a:rPr lang="en-US" b="1" dirty="0" smtClean="0">
                <a:solidFill>
                  <a:srgbClr val="FF0000"/>
                </a:solidFill>
              </a:rPr>
              <a:t> primary</a:t>
            </a:r>
            <a:r>
              <a:rPr lang="en-US" dirty="0" smtClean="0"/>
              <a:t> infection:  </a:t>
            </a:r>
            <a:r>
              <a:rPr lang="en-US" dirty="0" err="1"/>
              <a:t>IgM</a:t>
            </a:r>
            <a:r>
              <a:rPr lang="en-US" dirty="0"/>
              <a:t>/</a:t>
            </a:r>
            <a:r>
              <a:rPr lang="en-US" dirty="0" err="1"/>
              <a:t>IgG</a:t>
            </a:r>
            <a:r>
              <a:rPr lang="en-US" dirty="0"/>
              <a:t> ratio is </a:t>
            </a:r>
            <a:r>
              <a:rPr lang="en-US" b="1" dirty="0">
                <a:solidFill>
                  <a:srgbClr val="1E28EE"/>
                </a:solidFill>
              </a:rPr>
              <a:t>&gt;</a:t>
            </a:r>
            <a:r>
              <a:rPr lang="en-US" b="1" dirty="0" smtClean="0">
                <a:solidFill>
                  <a:srgbClr val="1E28EE"/>
                </a:solidFill>
              </a:rPr>
              <a:t> </a:t>
            </a:r>
            <a:r>
              <a:rPr lang="en-US" b="1" dirty="0">
                <a:solidFill>
                  <a:srgbClr val="1E28EE"/>
                </a:solidFill>
              </a:rPr>
              <a:t>1.2</a:t>
            </a:r>
            <a:r>
              <a:rPr lang="en-US" dirty="0"/>
              <a:t>, </a:t>
            </a:r>
          </a:p>
          <a:p>
            <a:pPr lvl="1"/>
            <a:r>
              <a:rPr lang="en-US" dirty="0" smtClean="0"/>
              <a:t>In</a:t>
            </a:r>
            <a:r>
              <a:rPr lang="en-US" b="1" dirty="0" smtClean="0">
                <a:solidFill>
                  <a:srgbClr val="FF0000"/>
                </a:solidFill>
              </a:rPr>
              <a:t> secondary</a:t>
            </a:r>
            <a:r>
              <a:rPr lang="en-US" dirty="0"/>
              <a:t> infection:</a:t>
            </a:r>
            <a:r>
              <a:rPr lang="en-US" dirty="0" smtClean="0"/>
              <a:t> ratio </a:t>
            </a:r>
            <a:r>
              <a:rPr lang="en-US" dirty="0"/>
              <a:t>is </a:t>
            </a:r>
            <a:r>
              <a:rPr lang="en-US" b="1" dirty="0" smtClean="0">
                <a:solidFill>
                  <a:srgbClr val="1E28EE"/>
                </a:solidFill>
              </a:rPr>
              <a:t>&lt;1.2</a:t>
            </a:r>
            <a:r>
              <a:rPr lang="en-US" dirty="0"/>
              <a:t>. </a:t>
            </a:r>
            <a:endParaRPr lang="en-US" dirty="0" smtClean="0"/>
          </a:p>
          <a:p>
            <a:endParaRPr lang="en-US" dirty="0" smtClean="0">
              <a:solidFill>
                <a:srgbClr val="FF0000"/>
              </a:solidFill>
            </a:endParaRPr>
          </a:p>
        </p:txBody>
      </p:sp>
      <p:sp>
        <p:nvSpPr>
          <p:cNvPr id="4" name="Slide Number Placeholder 3"/>
          <p:cNvSpPr>
            <a:spLocks noGrp="1"/>
          </p:cNvSpPr>
          <p:nvPr>
            <p:ph type="sldNum" sz="quarter" idx="12"/>
          </p:nvPr>
        </p:nvSpPr>
        <p:spPr>
          <a:xfrm>
            <a:off x="10838688" y="5734050"/>
            <a:ext cx="812800" cy="521208"/>
          </a:xfrm>
          <a:prstGeom prst="rect">
            <a:avLst/>
          </a:prstGeom>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xmlns="" val="29989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644" y="850900"/>
            <a:ext cx="9997440" cy="4800600"/>
          </a:xfrm>
        </p:spPr>
        <p:txBody>
          <a:bodyPr/>
          <a:lstStyle/>
          <a:p>
            <a:pPr>
              <a:defRPr/>
            </a:pPr>
            <a:r>
              <a:rPr lang="en-US" b="1" dirty="0">
                <a:solidFill>
                  <a:srgbClr val="FF0000"/>
                </a:solidFill>
              </a:rPr>
              <a:t>Virus isolation</a:t>
            </a:r>
          </a:p>
          <a:p>
            <a:pPr marL="354330" lvl="1" indent="0">
              <a:buNone/>
              <a:defRPr/>
            </a:pPr>
            <a:r>
              <a:rPr lang="en-US" dirty="0"/>
              <a:t>- </a:t>
            </a:r>
            <a:r>
              <a:rPr lang="en-US" dirty="0" err="1"/>
              <a:t>serotypic</a:t>
            </a:r>
            <a:r>
              <a:rPr lang="en-US" dirty="0"/>
              <a:t>/genotypic characterization – by viral culture</a:t>
            </a:r>
          </a:p>
          <a:p>
            <a:r>
              <a:rPr lang="en-US" b="1" dirty="0">
                <a:solidFill>
                  <a:srgbClr val="FF0000"/>
                </a:solidFill>
              </a:rPr>
              <a:t>Viral nucleic acid detection </a:t>
            </a:r>
            <a:r>
              <a:rPr lang="en-US" dirty="0"/>
              <a:t>– RT-PCR</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97886" y="2861940"/>
            <a:ext cx="5958417" cy="290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2002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lumMod val="75000"/>
                  </a:schemeClr>
                </a:solidFill>
              </a:rPr>
              <a:t>Investigations- </a:t>
            </a:r>
            <a:br>
              <a:rPr lang="en-US" b="1" dirty="0" smtClean="0">
                <a:solidFill>
                  <a:schemeClr val="accent1">
                    <a:lumMod val="75000"/>
                  </a:schemeClr>
                </a:solidFill>
              </a:rPr>
            </a:br>
            <a:r>
              <a:rPr lang="en-US" b="1" dirty="0" smtClean="0">
                <a:solidFill>
                  <a:schemeClr val="accent1">
                    <a:lumMod val="75000"/>
                  </a:schemeClr>
                </a:solidFill>
              </a:rPr>
              <a:t>B. </a:t>
            </a:r>
            <a:r>
              <a:rPr lang="en-US" b="1" dirty="0">
                <a:solidFill>
                  <a:schemeClr val="accent1">
                    <a:lumMod val="75000"/>
                  </a:schemeClr>
                </a:solidFill>
              </a:rPr>
              <a:t>F</a:t>
            </a:r>
            <a:r>
              <a:rPr lang="en-US" b="1" dirty="0" smtClean="0">
                <a:solidFill>
                  <a:schemeClr val="accent1">
                    <a:lumMod val="75000"/>
                  </a:schemeClr>
                </a:solidFill>
              </a:rPr>
              <a:t>or diagnosis &amp; monitoring</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a:bodyPr>
          <a:lstStyle/>
          <a:p>
            <a:r>
              <a:rPr lang="en-US" b="1" dirty="0">
                <a:solidFill>
                  <a:srgbClr val="FF0000"/>
                </a:solidFill>
              </a:rPr>
              <a:t>CBC</a:t>
            </a:r>
          </a:p>
          <a:p>
            <a:pPr lvl="1"/>
            <a:r>
              <a:rPr lang="en-US" b="1" dirty="0">
                <a:solidFill>
                  <a:srgbClr val="311BB5"/>
                </a:solidFill>
              </a:rPr>
              <a:t>Total </a:t>
            </a:r>
            <a:r>
              <a:rPr lang="en-US" b="1" dirty="0" smtClean="0">
                <a:solidFill>
                  <a:srgbClr val="311BB5"/>
                </a:solidFill>
              </a:rPr>
              <a:t>count of WBC: </a:t>
            </a:r>
          </a:p>
          <a:p>
            <a:pPr lvl="1">
              <a:buFont typeface="Wingdings" pitchFamily="2" charset="2"/>
              <a:buChar char="ü"/>
            </a:pPr>
            <a:r>
              <a:rPr lang="en-US" dirty="0" smtClean="0"/>
              <a:t>leukopenia </a:t>
            </a:r>
            <a:r>
              <a:rPr lang="en-US" dirty="0"/>
              <a:t>and ratio of neutrophil &lt; </a:t>
            </a:r>
            <a:r>
              <a:rPr lang="en-US" dirty="0" smtClean="0"/>
              <a:t>lymphocyte</a:t>
            </a:r>
          </a:p>
          <a:p>
            <a:pPr lvl="1">
              <a:buFont typeface="Wingdings" pitchFamily="2" charset="2"/>
              <a:buChar char="ü"/>
            </a:pPr>
            <a:r>
              <a:rPr lang="en-US" dirty="0" smtClean="0"/>
              <a:t>This finding precedes thrombocytopenia/ rising </a:t>
            </a:r>
            <a:r>
              <a:rPr lang="en-US" dirty="0" err="1" smtClean="0"/>
              <a:t>Hct</a:t>
            </a: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xmlns="" val="10427017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r>
              <a:rPr lang="en-US" b="1" dirty="0">
                <a:solidFill>
                  <a:srgbClr val="311BB5"/>
                </a:solidFill>
              </a:rPr>
              <a:t>Platelet </a:t>
            </a:r>
            <a:r>
              <a:rPr lang="en-US" b="1" dirty="0" smtClean="0">
                <a:solidFill>
                  <a:srgbClr val="311BB5"/>
                </a:solidFill>
              </a:rPr>
              <a:t>count:  </a:t>
            </a:r>
            <a:r>
              <a:rPr lang="en-US" dirty="0" smtClean="0"/>
              <a:t>represents </a:t>
            </a:r>
            <a:r>
              <a:rPr lang="en-US" dirty="0"/>
              <a:t>severity of DHF, </a:t>
            </a:r>
          </a:p>
          <a:p>
            <a:pPr lvl="2"/>
            <a:r>
              <a:rPr lang="en-US" sz="2800" dirty="0"/>
              <a:t>if &lt; 1 lac do platelet count 2x daily</a:t>
            </a:r>
          </a:p>
          <a:p>
            <a:pPr lvl="2"/>
            <a:r>
              <a:rPr lang="en-US" sz="2800" dirty="0"/>
              <a:t>if &gt; 1 lac do platelet count 1x </a:t>
            </a:r>
            <a:r>
              <a:rPr lang="en-US" sz="2800" dirty="0" smtClean="0"/>
              <a:t>daily</a:t>
            </a:r>
          </a:p>
          <a:p>
            <a:pPr marL="914400" lvl="2" indent="0">
              <a:buNone/>
            </a:pPr>
            <a:endParaRPr lang="en-US" sz="2800" dirty="0" smtClean="0"/>
          </a:p>
          <a:p>
            <a:pPr lvl="2">
              <a:buFont typeface="Wingdings" pitchFamily="2" charset="2"/>
              <a:buChar char="ü"/>
            </a:pPr>
            <a:r>
              <a:rPr lang="en-US" sz="2800" b="1" i="1" dirty="0" smtClean="0">
                <a:solidFill>
                  <a:srgbClr val="FF0000"/>
                </a:solidFill>
              </a:rPr>
              <a:t>a sudden drop in platelet count to &lt; 1 lac occurs before the onset of shock or subsidence of fever.</a:t>
            </a:r>
          </a:p>
          <a:p>
            <a:pPr lvl="2">
              <a:buFont typeface="Wingdings" pitchFamily="2" charset="2"/>
              <a:buChar char="ü"/>
            </a:pPr>
            <a:endParaRPr lang="en-US" sz="2800" b="1" i="1" dirty="0">
              <a:solidFill>
                <a:srgbClr val="FF0000"/>
              </a:solidFill>
            </a:endParaRPr>
          </a:p>
          <a:p>
            <a:pPr lvl="2">
              <a:buFont typeface="Wingdings" pitchFamily="2" charset="2"/>
              <a:buChar char="ü"/>
            </a:pPr>
            <a:r>
              <a:rPr lang="en-US" sz="2800" b="1" i="1" dirty="0" smtClean="0"/>
              <a:t>Once platelet count begins to rise &amp; reaches &gt;= </a:t>
            </a:r>
            <a:r>
              <a:rPr lang="en-US" sz="2800" b="1" i="1" dirty="0" smtClean="0">
                <a:solidFill>
                  <a:srgbClr val="FF0000"/>
                </a:solidFill>
              </a:rPr>
              <a:t>50,000/mm</a:t>
            </a:r>
            <a:r>
              <a:rPr lang="en-US" sz="2800" b="1" i="1" baseline="30000" dirty="0" smtClean="0">
                <a:solidFill>
                  <a:srgbClr val="FF0000"/>
                </a:solidFill>
              </a:rPr>
              <a:t>3</a:t>
            </a:r>
            <a:r>
              <a:rPr lang="en-US" sz="2800" b="1" i="1" dirty="0" smtClean="0"/>
              <a:t>, daily lab evaluation may be </a:t>
            </a:r>
            <a:r>
              <a:rPr lang="en-US" sz="2800" b="1" i="1" dirty="0" smtClean="0">
                <a:solidFill>
                  <a:srgbClr val="FF0000"/>
                </a:solidFill>
              </a:rPr>
              <a:t>discontinued</a:t>
            </a:r>
          </a:p>
          <a:p>
            <a:pPr marL="914400" lvl="2"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spTree>
    <p:extLst>
      <p:ext uri="{BB962C8B-B14F-4D97-AF65-F5344CB8AC3E}">
        <p14:creationId xmlns:p14="http://schemas.microsoft.com/office/powerpoint/2010/main" xmlns="" val="9444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b="1" dirty="0">
                <a:solidFill>
                  <a:srgbClr val="1E28EE"/>
                </a:solidFill>
              </a:rPr>
              <a:t>HCT</a:t>
            </a:r>
            <a:r>
              <a:rPr lang="en-US" dirty="0"/>
              <a:t> </a:t>
            </a:r>
            <a:endParaRPr lang="en-US" dirty="0" smtClean="0"/>
          </a:p>
          <a:p>
            <a:pPr lvl="1">
              <a:buFont typeface="Wingdings" pitchFamily="2" charset="2"/>
              <a:buChar char="ü"/>
            </a:pPr>
            <a:r>
              <a:rPr lang="en-US" b="1" dirty="0" smtClean="0">
                <a:solidFill>
                  <a:srgbClr val="FF0000"/>
                </a:solidFill>
              </a:rPr>
              <a:t>&gt; </a:t>
            </a:r>
            <a:r>
              <a:rPr lang="en-US" b="1" dirty="0">
                <a:solidFill>
                  <a:srgbClr val="FF0000"/>
                </a:solidFill>
              </a:rPr>
              <a:t>20%</a:t>
            </a:r>
            <a:r>
              <a:rPr lang="en-US" dirty="0"/>
              <a:t> rise from baseline indicate plasma leakage</a:t>
            </a:r>
          </a:p>
          <a:p>
            <a:pPr marL="457200" lvl="1" indent="0">
              <a:buNone/>
            </a:pPr>
            <a:endParaRPr lang="en-US" dirty="0"/>
          </a:p>
          <a:p>
            <a:pPr lvl="1">
              <a:buFont typeface="Wingdings" pitchFamily="2" charset="2"/>
              <a:buChar char="ü"/>
            </a:pPr>
            <a:r>
              <a:rPr lang="en-US" dirty="0"/>
              <a:t>A regular </a:t>
            </a:r>
            <a:r>
              <a:rPr lang="en-US" dirty="0" err="1"/>
              <a:t>Hct</a:t>
            </a:r>
            <a:r>
              <a:rPr lang="en-US" dirty="0"/>
              <a:t> is more important for management than the thrombocytopenia</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xmlns="" val="25523782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cases with </a:t>
            </a:r>
            <a:r>
              <a:rPr lang="en-US" b="1" dirty="0">
                <a:solidFill>
                  <a:srgbClr val="FF0000"/>
                </a:solidFill>
              </a:rPr>
              <a:t>shock</a:t>
            </a:r>
            <a:r>
              <a:rPr lang="en-US" dirty="0"/>
              <a:t>, a high </a:t>
            </a:r>
            <a:r>
              <a:rPr lang="en-US" dirty="0" err="1"/>
              <a:t>haematocrit</a:t>
            </a:r>
            <a:r>
              <a:rPr lang="en-US" dirty="0"/>
              <a:t> and marked thrombocytopenia support the diagnosis of DSS. </a:t>
            </a:r>
            <a:endParaRPr lang="en-US" dirty="0" smtClean="0"/>
          </a:p>
          <a:p>
            <a:endParaRPr lang="en-US" dirty="0"/>
          </a:p>
          <a:p>
            <a:r>
              <a:rPr lang="en-US" b="1" dirty="0" smtClean="0">
                <a:solidFill>
                  <a:schemeClr val="accent1">
                    <a:lumMod val="75000"/>
                  </a:schemeClr>
                </a:solidFill>
              </a:rPr>
              <a:t>A </a:t>
            </a:r>
            <a:r>
              <a:rPr lang="en-US" b="1" dirty="0">
                <a:solidFill>
                  <a:schemeClr val="accent1">
                    <a:lumMod val="75000"/>
                  </a:schemeClr>
                </a:solidFill>
              </a:rPr>
              <a:t>low ESR </a:t>
            </a:r>
            <a:r>
              <a:rPr lang="en-US" dirty="0"/>
              <a:t>(&lt;10 mm/first hour) during shock </a:t>
            </a:r>
            <a:r>
              <a:rPr lang="en-US" b="1" dirty="0">
                <a:solidFill>
                  <a:srgbClr val="FF0000"/>
                </a:solidFill>
              </a:rPr>
              <a:t>differentiates</a:t>
            </a:r>
            <a:r>
              <a:rPr lang="en-US" dirty="0"/>
              <a:t> DSS from septic shock. </a:t>
            </a:r>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xmlns="" val="29627376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b="1" dirty="0">
                <a:solidFill>
                  <a:srgbClr val="FF0000"/>
                </a:solidFill>
              </a:rPr>
              <a:t>SGOT &amp; SGPT:</a:t>
            </a:r>
          </a:p>
          <a:p>
            <a:pPr lvl="1"/>
            <a:r>
              <a:rPr lang="en-US" dirty="0"/>
              <a:t>SGOT rise is highly significant</a:t>
            </a:r>
          </a:p>
          <a:p>
            <a:r>
              <a:rPr lang="en-US" b="1" dirty="0">
                <a:solidFill>
                  <a:srgbClr val="FF0000"/>
                </a:solidFill>
              </a:rPr>
              <a:t>Serum </a:t>
            </a:r>
            <a:r>
              <a:rPr lang="en-US" b="1" dirty="0" smtClean="0">
                <a:solidFill>
                  <a:srgbClr val="FF0000"/>
                </a:solidFill>
              </a:rPr>
              <a:t>albumin- </a:t>
            </a:r>
            <a:r>
              <a:rPr lang="en-US" dirty="0" smtClean="0"/>
              <a:t>low</a:t>
            </a:r>
            <a:endParaRPr lang="en-US" dirty="0"/>
          </a:p>
          <a:p>
            <a:r>
              <a:rPr lang="en-US" b="1" dirty="0">
                <a:solidFill>
                  <a:srgbClr val="FF0000"/>
                </a:solidFill>
              </a:rPr>
              <a:t>Serum electrolyte </a:t>
            </a:r>
            <a:r>
              <a:rPr lang="en-US" b="1" dirty="0" smtClean="0">
                <a:solidFill>
                  <a:srgbClr val="FF0000"/>
                </a:solidFill>
              </a:rPr>
              <a:t>- </a:t>
            </a:r>
            <a:r>
              <a:rPr lang="en-US" dirty="0" err="1" smtClean="0"/>
              <a:t>hyponatraemia</a:t>
            </a:r>
            <a:endParaRPr lang="en-US" dirty="0"/>
          </a:p>
          <a:p>
            <a:pPr>
              <a:buNone/>
            </a:pPr>
            <a:endParaRPr lang="en-US" dirty="0"/>
          </a:p>
          <a:p>
            <a:r>
              <a:rPr lang="en-US" b="1" dirty="0">
                <a:solidFill>
                  <a:schemeClr val="accent1">
                    <a:lumMod val="75000"/>
                  </a:schemeClr>
                </a:solidFill>
              </a:rPr>
              <a:t>In DSS: </a:t>
            </a:r>
            <a:r>
              <a:rPr lang="en-US" b="1" dirty="0" smtClean="0">
                <a:solidFill>
                  <a:schemeClr val="accent1">
                    <a:lumMod val="75000"/>
                  </a:schemeClr>
                </a:solidFill>
              </a:rPr>
              <a:t>(coagulation profile)</a:t>
            </a:r>
          </a:p>
          <a:p>
            <a:pPr>
              <a:buFont typeface="Wingdings" pitchFamily="2" charset="2"/>
              <a:buChar char="ü"/>
            </a:pPr>
            <a:r>
              <a:rPr lang="en-US" dirty="0" smtClean="0"/>
              <a:t>APTT </a:t>
            </a:r>
          </a:p>
          <a:p>
            <a:pPr>
              <a:buFont typeface="Wingdings" pitchFamily="2" charset="2"/>
              <a:buChar char="ü"/>
            </a:pPr>
            <a:r>
              <a:rPr lang="en-US" dirty="0" smtClean="0"/>
              <a:t>PT </a:t>
            </a:r>
          </a:p>
          <a:p>
            <a:pPr>
              <a:buFont typeface="Wingdings" pitchFamily="2" charset="2"/>
              <a:buChar char="ü"/>
            </a:pPr>
            <a:r>
              <a:rPr lang="en-US" dirty="0" smtClean="0"/>
              <a:t>FDP</a:t>
            </a:r>
          </a:p>
          <a:p>
            <a:pPr>
              <a:buFont typeface="Wingdings" pitchFamily="2" charset="2"/>
              <a:buChar char="ü"/>
            </a:pPr>
            <a:r>
              <a:rPr lang="en-US" dirty="0" smtClean="0"/>
              <a:t>D-Dimer </a:t>
            </a: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xmlns="" val="551340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465781"/>
            <a:ext cx="10858500" cy="1902556"/>
          </a:xfrm>
        </p:spPr>
        <p:txBody>
          <a:bodyPr>
            <a:noAutofit/>
          </a:bodyPr>
          <a:lstStyle/>
          <a:p>
            <a:r>
              <a:rPr lang="en-SG" b="1" dirty="0" smtClean="0">
                <a:solidFill>
                  <a:schemeClr val="accent1">
                    <a:lumMod val="75000"/>
                  </a:schemeClr>
                </a:solidFill>
              </a:rPr>
              <a:t>So From History and Clinical Examination in this monsoon</a:t>
            </a:r>
            <a:br>
              <a:rPr lang="en-SG" b="1" dirty="0" smtClean="0">
                <a:solidFill>
                  <a:schemeClr val="accent1">
                    <a:lumMod val="75000"/>
                  </a:schemeClr>
                </a:solidFill>
              </a:rPr>
            </a:br>
            <a:r>
              <a:rPr lang="en-SG" b="1" dirty="0" smtClean="0">
                <a:solidFill>
                  <a:schemeClr val="accent1">
                    <a:lumMod val="75000"/>
                  </a:schemeClr>
                </a:solidFill>
              </a:rPr>
              <a:t> Provisional Diagnosis is :</a:t>
            </a:r>
            <a:endParaRPr lang="en-SG" b="1" dirty="0">
              <a:solidFill>
                <a:schemeClr val="accent1">
                  <a:lumMod val="75000"/>
                </a:schemeClr>
              </a:solidFill>
            </a:endParaRPr>
          </a:p>
        </p:txBody>
      </p:sp>
      <p:sp>
        <p:nvSpPr>
          <p:cNvPr id="3" name="Content Placeholder 2"/>
          <p:cNvSpPr>
            <a:spLocks noGrp="1"/>
          </p:cNvSpPr>
          <p:nvPr>
            <p:ph idx="1"/>
          </p:nvPr>
        </p:nvSpPr>
        <p:spPr>
          <a:xfrm>
            <a:off x="2715055" y="2809010"/>
            <a:ext cx="7098579" cy="960582"/>
          </a:xfrm>
        </p:spPr>
        <p:txBody>
          <a:bodyPr>
            <a:noAutofit/>
          </a:bodyPr>
          <a:lstStyle/>
          <a:p>
            <a:pPr marL="0" indent="0" algn="ctr">
              <a:buNone/>
            </a:pPr>
            <a:r>
              <a:rPr lang="en-SG" sz="4800" dirty="0" smtClean="0">
                <a:solidFill>
                  <a:srgbClr val="C00000"/>
                </a:solidFill>
              </a:rPr>
              <a:t>CLASSICAL DENGUE FEVER</a:t>
            </a:r>
            <a:endParaRPr lang="en-SG" sz="4800" dirty="0">
              <a:solidFill>
                <a:srgbClr val="C00000"/>
              </a:solidFill>
            </a:endParaRPr>
          </a:p>
        </p:txBody>
      </p:sp>
    </p:spTree>
    <p:extLst>
      <p:ext uri="{BB962C8B-B14F-4D97-AF65-F5344CB8AC3E}">
        <p14:creationId xmlns="" xmlns:p14="http://schemas.microsoft.com/office/powerpoint/2010/main" val="132268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b="1" dirty="0" smtClean="0">
                <a:solidFill>
                  <a:schemeClr val="accent1">
                    <a:lumMod val="75000"/>
                  </a:schemeClr>
                </a:solidFill>
              </a:rPr>
              <a:t>Imaging-</a:t>
            </a:r>
          </a:p>
          <a:p>
            <a:pPr>
              <a:buFont typeface="Wingdings" pitchFamily="2" charset="2"/>
              <a:buChar char="ü"/>
            </a:pPr>
            <a:r>
              <a:rPr lang="en-GB" dirty="0" smtClean="0"/>
              <a:t> Chest X-ray (P/A, lateral decubitus view)</a:t>
            </a:r>
          </a:p>
          <a:p>
            <a:pPr>
              <a:buFont typeface="Wingdings" pitchFamily="2" charset="2"/>
              <a:buChar char="ü"/>
            </a:pPr>
            <a:endParaRPr lang="en-GB"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60</a:t>
            </a:fld>
            <a:endParaRPr lang="en-US"/>
          </a:p>
        </p:txBody>
      </p:sp>
      <p:sp>
        <p:nvSpPr>
          <p:cNvPr id="8" name="Content Placeholder 7"/>
          <p:cNvSpPr>
            <a:spLocks noGrp="1"/>
          </p:cNvSpPr>
          <p:nvPr>
            <p:ph sz="half" idx="4294967295"/>
          </p:nvPr>
        </p:nvSpPr>
        <p:spPr>
          <a:xfrm>
            <a:off x="6807200" y="1600200"/>
            <a:ext cx="5384800" cy="4525963"/>
          </a:xfrm>
        </p:spPr>
        <p:txBody>
          <a:bodyPr/>
          <a:lstStyle/>
          <a:p>
            <a:endParaRPr lang="en-GB" dirty="0" smtClean="0"/>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tretch>
            <a:fillRect/>
          </a:stretch>
        </p:blipFill>
        <p:spPr bwMode="auto">
          <a:xfrm>
            <a:off x="2036135" y="3167480"/>
            <a:ext cx="4224469" cy="2438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32678" y="3212976"/>
            <a:ext cx="4079097" cy="2461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a:buFont typeface="Wingdings" pitchFamily="2" charset="2"/>
              <a:buChar char="ü"/>
            </a:pPr>
            <a:r>
              <a:rPr lang="en-GB" dirty="0"/>
              <a:t>Ultrasonography of abdomen including lower chest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61</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99723" y="3223983"/>
            <a:ext cx="3840427" cy="2414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43956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smtClean="0"/>
          </a:p>
          <a:p>
            <a:endParaRPr lang="en-US" dirty="0"/>
          </a:p>
          <a:p>
            <a:r>
              <a:rPr lang="en-US" dirty="0" smtClean="0"/>
              <a:t>Radiographic &amp; ultrasound evidence of plasma leakage </a:t>
            </a:r>
            <a:r>
              <a:rPr lang="en-US" b="1" dirty="0" smtClean="0">
                <a:solidFill>
                  <a:srgbClr val="1E28EE"/>
                </a:solidFill>
              </a:rPr>
              <a:t>precedes</a:t>
            </a:r>
            <a:r>
              <a:rPr lang="en-US" dirty="0" smtClean="0"/>
              <a:t> clinical detection.</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xmlns="" val="2296392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3344" y="185738"/>
            <a:ext cx="9997440" cy="1143000"/>
          </a:xfrm>
        </p:spPr>
        <p:txBody>
          <a:bodyPr>
            <a:normAutofit fontScale="90000"/>
          </a:bodyPr>
          <a:lstStyle/>
          <a:p>
            <a:pPr eaLnBrk="1" fontAlgn="auto" hangingPunct="1">
              <a:spcAft>
                <a:spcPts val="0"/>
              </a:spcAft>
              <a:defRPr/>
            </a:pPr>
            <a:r>
              <a:rPr lang="en-US" sz="3600" b="1" dirty="0">
                <a:solidFill>
                  <a:schemeClr val="accent1">
                    <a:lumMod val="75000"/>
                  </a:schemeClr>
                </a:solidFill>
              </a:rPr>
              <a:t>Diagnosis </a:t>
            </a:r>
            <a:r>
              <a:rPr lang="en-US" sz="3600" b="1" dirty="0" smtClean="0">
                <a:solidFill>
                  <a:schemeClr val="accent1">
                    <a:lumMod val="75000"/>
                  </a:schemeClr>
                </a:solidFill>
              </a:rPr>
              <a:t>of</a:t>
            </a:r>
            <a:r>
              <a:rPr lang="en-US" sz="3600" b="1" dirty="0">
                <a:solidFill>
                  <a:schemeClr val="accent1">
                    <a:lumMod val="75000"/>
                  </a:schemeClr>
                </a:solidFill>
              </a:rPr>
              <a:t> </a:t>
            </a:r>
            <a:r>
              <a:rPr lang="en-US" sz="3600" b="1" dirty="0" smtClean="0">
                <a:solidFill>
                  <a:schemeClr val="accent1">
                    <a:lumMod val="75000"/>
                  </a:schemeClr>
                </a:solidFill>
              </a:rPr>
              <a:t>Dengue </a:t>
            </a:r>
            <a:r>
              <a:rPr lang="en-US" sz="3600" b="1" dirty="0" err="1" smtClean="0">
                <a:solidFill>
                  <a:schemeClr val="accent1">
                    <a:lumMod val="75000"/>
                  </a:schemeClr>
                </a:solidFill>
              </a:rPr>
              <a:t>haemorrhagic</a:t>
            </a:r>
            <a:r>
              <a:rPr lang="en-US" sz="3600" b="1" dirty="0" smtClean="0">
                <a:solidFill>
                  <a:schemeClr val="accent1">
                    <a:lumMod val="75000"/>
                  </a:schemeClr>
                </a:solidFill>
              </a:rPr>
              <a:t> fever(DHF)</a:t>
            </a:r>
            <a:endParaRPr lang="en-US" sz="3600" b="1" dirty="0">
              <a:solidFill>
                <a:schemeClr val="accent1">
                  <a:lumMod val="75000"/>
                </a:schemeClr>
              </a:solidFill>
            </a:endParaRPr>
          </a:p>
        </p:txBody>
      </p:sp>
      <p:sp>
        <p:nvSpPr>
          <p:cNvPr id="2" name="Content Placeholder 1"/>
          <p:cNvSpPr>
            <a:spLocks noGrp="1"/>
          </p:cNvSpPr>
          <p:nvPr>
            <p:ph idx="1"/>
          </p:nvPr>
        </p:nvSpPr>
        <p:spPr>
          <a:xfrm>
            <a:off x="1397000" y="1481138"/>
            <a:ext cx="10972800" cy="4386262"/>
          </a:xfrm>
        </p:spPr>
        <p:txBody>
          <a:bodyPr rtlCol="0">
            <a:normAutofit lnSpcReduction="10000"/>
          </a:bodyPr>
          <a:lstStyle/>
          <a:p>
            <a:pPr marL="109728" indent="0" eaLnBrk="1" fontAlgn="auto" hangingPunct="1">
              <a:spcAft>
                <a:spcPts val="0"/>
              </a:spcAft>
              <a:buFont typeface="Arial" pitchFamily="34" charset="0"/>
              <a:buNone/>
              <a:defRPr/>
            </a:pPr>
            <a:r>
              <a:rPr lang="en-US" sz="2900" b="1" dirty="0">
                <a:solidFill>
                  <a:srgbClr val="311BB5"/>
                </a:solidFill>
              </a:rPr>
              <a:t>All of </a:t>
            </a:r>
            <a:r>
              <a:rPr lang="en-US" sz="2900" b="1" dirty="0" smtClean="0">
                <a:solidFill>
                  <a:srgbClr val="311BB5"/>
                </a:solidFill>
              </a:rPr>
              <a:t>following:</a:t>
            </a:r>
            <a:endParaRPr lang="en-US" b="1" dirty="0">
              <a:solidFill>
                <a:srgbClr val="311BB5"/>
              </a:solidFill>
            </a:endParaRPr>
          </a:p>
          <a:p>
            <a:pPr eaLnBrk="1" fontAlgn="auto" hangingPunct="1">
              <a:spcAft>
                <a:spcPts val="0"/>
              </a:spcAft>
              <a:buFont typeface="Arial" pitchFamily="34" charset="0"/>
              <a:buChar char="•"/>
              <a:defRPr/>
            </a:pPr>
            <a:r>
              <a:rPr lang="en-US" dirty="0" smtClean="0"/>
              <a:t>Acute </a:t>
            </a:r>
            <a:r>
              <a:rPr lang="en-US" dirty="0"/>
              <a:t>onset of </a:t>
            </a:r>
            <a:r>
              <a:rPr lang="en-US" b="1" dirty="0">
                <a:solidFill>
                  <a:srgbClr val="FF0000"/>
                </a:solidFill>
              </a:rPr>
              <a:t>fever</a:t>
            </a:r>
            <a:r>
              <a:rPr lang="en-US" dirty="0"/>
              <a:t> of </a:t>
            </a:r>
            <a:r>
              <a:rPr lang="en-US" dirty="0" smtClean="0"/>
              <a:t>2-7 </a:t>
            </a:r>
            <a:r>
              <a:rPr lang="en-US" dirty="0"/>
              <a:t>days duration.</a:t>
            </a:r>
          </a:p>
          <a:p>
            <a:pPr eaLnBrk="1" fontAlgn="auto" hangingPunct="1">
              <a:spcAft>
                <a:spcPts val="0"/>
              </a:spcAft>
              <a:buFont typeface="Arial" pitchFamily="34" charset="0"/>
              <a:buChar char="•"/>
              <a:defRPr/>
            </a:pPr>
            <a:r>
              <a:rPr lang="en-US" b="1" dirty="0" err="1" smtClean="0">
                <a:solidFill>
                  <a:srgbClr val="FF0000"/>
                </a:solidFill>
              </a:rPr>
              <a:t>Haemorrhagic</a:t>
            </a:r>
            <a:r>
              <a:rPr lang="en-US" b="1" dirty="0" smtClean="0">
                <a:solidFill>
                  <a:srgbClr val="FF0000"/>
                </a:solidFill>
              </a:rPr>
              <a:t> </a:t>
            </a:r>
            <a:r>
              <a:rPr lang="en-US" b="1" dirty="0">
                <a:solidFill>
                  <a:srgbClr val="FF0000"/>
                </a:solidFill>
              </a:rPr>
              <a:t>manifestations</a:t>
            </a:r>
            <a:r>
              <a:rPr lang="en-US" dirty="0"/>
              <a:t>, shown by any of the following: </a:t>
            </a:r>
            <a:endParaRPr lang="en-US" dirty="0" smtClean="0"/>
          </a:p>
          <a:p>
            <a:pPr marL="640080" lvl="1" eaLnBrk="1" fontAlgn="auto" hangingPunct="1">
              <a:spcAft>
                <a:spcPts val="0"/>
              </a:spcAft>
              <a:buFont typeface="Arial" pitchFamily="34" charset="0"/>
              <a:buChar char="•"/>
              <a:defRPr/>
            </a:pPr>
            <a:r>
              <a:rPr lang="en-US" dirty="0" smtClean="0"/>
              <a:t>positive </a:t>
            </a:r>
            <a:r>
              <a:rPr lang="en-US" dirty="0"/>
              <a:t>tourniquet test, </a:t>
            </a:r>
            <a:endParaRPr lang="en-US" dirty="0" smtClean="0"/>
          </a:p>
          <a:p>
            <a:pPr marL="640080" lvl="1" eaLnBrk="1" fontAlgn="auto" hangingPunct="1">
              <a:spcAft>
                <a:spcPts val="0"/>
              </a:spcAft>
              <a:buFont typeface="Arial" pitchFamily="34" charset="0"/>
              <a:buChar char="•"/>
              <a:defRPr/>
            </a:pPr>
            <a:r>
              <a:rPr lang="en-US" dirty="0" err="1" smtClean="0"/>
              <a:t>petechiae</a:t>
            </a:r>
            <a:r>
              <a:rPr lang="en-US" dirty="0" smtClean="0"/>
              <a:t>, ecchymosis </a:t>
            </a:r>
            <a:r>
              <a:rPr lang="en-US" dirty="0"/>
              <a:t>or </a:t>
            </a:r>
            <a:r>
              <a:rPr lang="en-US" dirty="0" err="1"/>
              <a:t>purpura</a:t>
            </a:r>
            <a:r>
              <a:rPr lang="en-US" dirty="0"/>
              <a:t>, or </a:t>
            </a:r>
            <a:endParaRPr lang="en-US" dirty="0" smtClean="0"/>
          </a:p>
          <a:p>
            <a:pPr marL="640080" lvl="1" eaLnBrk="1" fontAlgn="auto" hangingPunct="1">
              <a:spcAft>
                <a:spcPts val="0"/>
              </a:spcAft>
              <a:buFont typeface="Arial" pitchFamily="34" charset="0"/>
              <a:buChar char="•"/>
              <a:defRPr/>
            </a:pPr>
            <a:r>
              <a:rPr lang="en-US" dirty="0" smtClean="0"/>
              <a:t>bleeding </a:t>
            </a:r>
            <a:r>
              <a:rPr lang="en-US" dirty="0"/>
              <a:t>from mucosa,  </a:t>
            </a:r>
            <a:r>
              <a:rPr lang="en-US" dirty="0" smtClean="0"/>
              <a:t>gastrointestinal </a:t>
            </a:r>
            <a:r>
              <a:rPr lang="en-US" dirty="0"/>
              <a:t>tract, injection sites, or </a:t>
            </a:r>
            <a:r>
              <a:rPr lang="en-US" dirty="0" smtClean="0"/>
              <a:t>other locations</a:t>
            </a:r>
            <a:r>
              <a:rPr lang="en-US" dirty="0"/>
              <a:t>.</a:t>
            </a:r>
          </a:p>
          <a:p>
            <a:pPr eaLnBrk="1" fontAlgn="auto" hangingPunct="1">
              <a:spcAft>
                <a:spcPts val="0"/>
              </a:spcAft>
              <a:buFont typeface="Arial" pitchFamily="34" charset="0"/>
              <a:buChar char="•"/>
              <a:defRPr/>
            </a:pPr>
            <a:r>
              <a:rPr lang="en-US" b="1" dirty="0" smtClean="0">
                <a:solidFill>
                  <a:srgbClr val="FF0000"/>
                </a:solidFill>
              </a:rPr>
              <a:t>Platelet </a:t>
            </a:r>
            <a:r>
              <a:rPr lang="en-US" b="1" dirty="0">
                <a:solidFill>
                  <a:srgbClr val="FF0000"/>
                </a:solidFill>
              </a:rPr>
              <a:t>count ≤100 000 </a:t>
            </a:r>
            <a:r>
              <a:rPr lang="en-US" b="1" dirty="0" smtClean="0">
                <a:solidFill>
                  <a:srgbClr val="FF0000"/>
                </a:solidFill>
              </a:rPr>
              <a:t>cells/mm</a:t>
            </a:r>
            <a:r>
              <a:rPr lang="en-US" b="1" baseline="30000" dirty="0" smtClean="0">
                <a:solidFill>
                  <a:srgbClr val="FF0000"/>
                </a:solidFill>
              </a:rPr>
              <a:t>3</a:t>
            </a:r>
            <a:endParaRPr lang="en-US" b="1" baseline="30000" dirty="0">
              <a:solidFill>
                <a:srgbClr val="FF0000"/>
              </a:solidFill>
            </a:endParaRPr>
          </a:p>
        </p:txBody>
      </p:sp>
    </p:spTree>
    <p:extLst>
      <p:ext uri="{BB962C8B-B14F-4D97-AF65-F5344CB8AC3E}">
        <p14:creationId xmlns:p14="http://schemas.microsoft.com/office/powerpoint/2010/main" xmlns="" val="2588676759"/>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1">
                    <a:lumMod val="75000"/>
                  </a:schemeClr>
                </a:solidFill>
              </a:rPr>
              <a:t>Diagnosis of Dengue </a:t>
            </a:r>
            <a:r>
              <a:rPr lang="en-US" sz="3200" b="1" dirty="0" err="1">
                <a:solidFill>
                  <a:schemeClr val="accent1">
                    <a:lumMod val="75000"/>
                  </a:schemeClr>
                </a:solidFill>
              </a:rPr>
              <a:t>haemorrhagic</a:t>
            </a:r>
            <a:r>
              <a:rPr lang="en-US" sz="3200" b="1" dirty="0">
                <a:solidFill>
                  <a:schemeClr val="accent1">
                    <a:lumMod val="75000"/>
                  </a:schemeClr>
                </a:solidFill>
              </a:rPr>
              <a:t> fever(DHF)</a:t>
            </a:r>
            <a:endParaRPr lang="en-US" sz="3200" dirty="0">
              <a:solidFill>
                <a:schemeClr val="accent1">
                  <a:lumMod val="75000"/>
                </a:schemeClr>
              </a:solidFill>
            </a:endParaRPr>
          </a:p>
        </p:txBody>
      </p:sp>
      <p:sp>
        <p:nvSpPr>
          <p:cNvPr id="3" name="Content Placeholder 2"/>
          <p:cNvSpPr>
            <a:spLocks noGrp="1"/>
          </p:cNvSpPr>
          <p:nvPr>
            <p:ph idx="1"/>
          </p:nvPr>
        </p:nvSpPr>
        <p:spPr/>
        <p:txBody>
          <a:bodyPr/>
          <a:lstStyle/>
          <a:p>
            <a:pPr>
              <a:defRPr/>
            </a:pPr>
            <a:r>
              <a:rPr lang="en-US" dirty="0"/>
              <a:t>Objective evidence of </a:t>
            </a:r>
            <a:r>
              <a:rPr lang="en-US" b="1" dirty="0">
                <a:solidFill>
                  <a:srgbClr val="FF0000"/>
                </a:solidFill>
              </a:rPr>
              <a:t>plasma </a:t>
            </a:r>
            <a:r>
              <a:rPr lang="en-US" b="1" dirty="0" smtClean="0">
                <a:solidFill>
                  <a:srgbClr val="FF0000"/>
                </a:solidFill>
              </a:rPr>
              <a:t>leakage </a:t>
            </a:r>
            <a:r>
              <a:rPr lang="en-US" dirty="0"/>
              <a:t>due to increased vascular permeability shown by any of the following:</a:t>
            </a:r>
          </a:p>
          <a:p>
            <a:pPr marL="640080" lvl="1">
              <a:buFont typeface="Arial" pitchFamily="34" charset="0"/>
              <a:buChar char="•"/>
              <a:defRPr/>
            </a:pPr>
            <a:r>
              <a:rPr lang="en-US" dirty="0"/>
              <a:t>Rising </a:t>
            </a:r>
            <a:r>
              <a:rPr lang="en-US" dirty="0" err="1"/>
              <a:t>haematocrit</a:t>
            </a:r>
            <a:r>
              <a:rPr lang="en-US" dirty="0"/>
              <a:t>/</a:t>
            </a:r>
            <a:r>
              <a:rPr lang="en-US" dirty="0" err="1"/>
              <a:t>haemoconcentration</a:t>
            </a:r>
            <a:r>
              <a:rPr lang="en-US" dirty="0"/>
              <a:t> </a:t>
            </a:r>
            <a:r>
              <a:rPr lang="en-US" b="1" dirty="0">
                <a:solidFill>
                  <a:srgbClr val="FF0000"/>
                </a:solidFill>
              </a:rPr>
              <a:t>≥20% </a:t>
            </a:r>
            <a:r>
              <a:rPr lang="en-US" dirty="0"/>
              <a:t>from baseline or </a:t>
            </a:r>
          </a:p>
          <a:p>
            <a:pPr marL="640080" lvl="1">
              <a:buFont typeface="Arial" pitchFamily="34" charset="0"/>
              <a:buChar char="•"/>
              <a:defRPr/>
            </a:pPr>
            <a:r>
              <a:rPr lang="en-US" dirty="0"/>
              <a:t>decrease in convalescence, or </a:t>
            </a:r>
          </a:p>
          <a:p>
            <a:pPr marL="640080" lvl="1">
              <a:buFont typeface="Arial" pitchFamily="34" charset="0"/>
              <a:buChar char="•"/>
              <a:defRPr/>
            </a:pPr>
            <a:r>
              <a:rPr lang="en-US" dirty="0"/>
              <a:t>evidence of </a:t>
            </a:r>
            <a:r>
              <a:rPr lang="en-US" b="1" dirty="0">
                <a:solidFill>
                  <a:srgbClr val="FF0000"/>
                </a:solidFill>
              </a:rPr>
              <a:t>plasma leakage</a:t>
            </a:r>
            <a:r>
              <a:rPr lang="en-US" dirty="0"/>
              <a:t> such as pleural effusion, ascites or </a:t>
            </a:r>
          </a:p>
          <a:p>
            <a:pPr marL="640080" lvl="1">
              <a:buFont typeface="Arial" pitchFamily="34" charset="0"/>
              <a:buChar char="•"/>
              <a:defRPr/>
            </a:pPr>
            <a:r>
              <a:rPr lang="en-US" dirty="0" err="1"/>
              <a:t>hypoproteinaemia</a:t>
            </a:r>
            <a:r>
              <a:rPr lang="en-US" dirty="0"/>
              <a:t>/ </a:t>
            </a:r>
            <a:r>
              <a:rPr lang="en-US" dirty="0" err="1"/>
              <a:t>albuminaemia</a:t>
            </a:r>
            <a:r>
              <a:rPr lang="en-US" dirty="0"/>
              <a:t>.</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xmlns="" val="18783800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9100" y="241300"/>
            <a:ext cx="10198100" cy="1176338"/>
          </a:xfrm>
        </p:spPr>
        <p:txBody>
          <a:bodyPr>
            <a:normAutofit fontScale="90000"/>
          </a:bodyPr>
          <a:lstStyle/>
          <a:p>
            <a:pPr eaLnBrk="1" fontAlgn="auto" hangingPunct="1">
              <a:spcAft>
                <a:spcPts val="0"/>
              </a:spcAft>
              <a:defRPr/>
            </a:pPr>
            <a:r>
              <a:rPr lang="en-US" sz="4000" b="1" dirty="0">
                <a:solidFill>
                  <a:schemeClr val="accent1">
                    <a:lumMod val="75000"/>
                  </a:schemeClr>
                </a:solidFill>
              </a:rPr>
              <a:t>Diagnosis </a:t>
            </a:r>
            <a:r>
              <a:rPr lang="en-US" sz="4000" b="1" dirty="0" smtClean="0">
                <a:solidFill>
                  <a:schemeClr val="accent1">
                    <a:lumMod val="75000"/>
                  </a:schemeClr>
                </a:solidFill>
              </a:rPr>
              <a:t>of </a:t>
            </a:r>
            <a:r>
              <a:rPr lang="en-US" sz="4000" b="1" dirty="0">
                <a:solidFill>
                  <a:schemeClr val="accent1">
                    <a:lumMod val="75000"/>
                  </a:schemeClr>
                </a:solidFill>
              </a:rPr>
              <a:t>Dengue </a:t>
            </a:r>
            <a:r>
              <a:rPr lang="en-US" sz="4000" b="1" dirty="0" smtClean="0">
                <a:solidFill>
                  <a:schemeClr val="accent1">
                    <a:lumMod val="75000"/>
                  </a:schemeClr>
                </a:solidFill>
              </a:rPr>
              <a:t>Shock Syndrome(DSS)</a:t>
            </a:r>
            <a:endParaRPr lang="en-US" sz="4000" b="1" dirty="0">
              <a:solidFill>
                <a:schemeClr val="accent1">
                  <a:lumMod val="75000"/>
                </a:schemeClr>
              </a:solidFill>
            </a:endParaRPr>
          </a:p>
        </p:txBody>
      </p:sp>
      <p:sp>
        <p:nvSpPr>
          <p:cNvPr id="2" name="Content Placeholder 1"/>
          <p:cNvSpPr>
            <a:spLocks noGrp="1"/>
          </p:cNvSpPr>
          <p:nvPr>
            <p:ph idx="1"/>
          </p:nvPr>
        </p:nvSpPr>
        <p:spPr/>
        <p:txBody>
          <a:bodyPr rtlCol="0">
            <a:normAutofit lnSpcReduction="10000"/>
          </a:bodyPr>
          <a:lstStyle/>
          <a:p>
            <a:pPr marL="109728" indent="0" eaLnBrk="1" fontAlgn="auto" hangingPunct="1">
              <a:spcAft>
                <a:spcPts val="0"/>
              </a:spcAft>
              <a:buFont typeface="Arial" pitchFamily="34" charset="0"/>
              <a:buNone/>
              <a:defRPr/>
            </a:pPr>
            <a:r>
              <a:rPr lang="en-US" b="1" i="1" dirty="0">
                <a:solidFill>
                  <a:srgbClr val="FF0000"/>
                </a:solidFill>
              </a:rPr>
              <a:t>Criteria for dengue </a:t>
            </a:r>
            <a:r>
              <a:rPr lang="en-US" b="1" i="1" dirty="0" err="1">
                <a:solidFill>
                  <a:srgbClr val="FF0000"/>
                </a:solidFill>
              </a:rPr>
              <a:t>haemorrhagic</a:t>
            </a:r>
            <a:r>
              <a:rPr lang="en-US" b="1" i="1" dirty="0">
                <a:solidFill>
                  <a:srgbClr val="FF0000"/>
                </a:solidFill>
              </a:rPr>
              <a:t> fever as above with signs of shock including:</a:t>
            </a:r>
          </a:p>
          <a:p>
            <a:pPr eaLnBrk="1" fontAlgn="auto" hangingPunct="1">
              <a:spcAft>
                <a:spcPts val="0"/>
              </a:spcAft>
              <a:buFont typeface="Arial" pitchFamily="34" charset="0"/>
              <a:buChar char="•"/>
              <a:defRPr/>
            </a:pPr>
            <a:r>
              <a:rPr lang="en-US" dirty="0" smtClean="0"/>
              <a:t>Tachycardia </a:t>
            </a:r>
          </a:p>
          <a:p>
            <a:pPr eaLnBrk="1" fontAlgn="auto" hangingPunct="1">
              <a:spcAft>
                <a:spcPts val="0"/>
              </a:spcAft>
              <a:buFont typeface="Arial" pitchFamily="34" charset="0"/>
              <a:buChar char="•"/>
              <a:defRPr/>
            </a:pPr>
            <a:r>
              <a:rPr lang="en-US" dirty="0" smtClean="0"/>
              <a:t>cool extremities</a:t>
            </a:r>
          </a:p>
          <a:p>
            <a:pPr eaLnBrk="1" fontAlgn="auto" hangingPunct="1">
              <a:spcAft>
                <a:spcPts val="0"/>
              </a:spcAft>
              <a:buFont typeface="Arial" pitchFamily="34" charset="0"/>
              <a:buChar char="•"/>
              <a:defRPr/>
            </a:pPr>
            <a:r>
              <a:rPr lang="en-US" dirty="0" smtClean="0"/>
              <a:t>delayed </a:t>
            </a:r>
            <a:r>
              <a:rPr lang="en-US" dirty="0"/>
              <a:t>capillary </a:t>
            </a:r>
            <a:r>
              <a:rPr lang="en-US" dirty="0" smtClean="0"/>
              <a:t>refill</a:t>
            </a:r>
          </a:p>
          <a:p>
            <a:pPr eaLnBrk="1" fontAlgn="auto" hangingPunct="1">
              <a:spcAft>
                <a:spcPts val="0"/>
              </a:spcAft>
              <a:buFont typeface="Arial" pitchFamily="34" charset="0"/>
              <a:buChar char="•"/>
              <a:defRPr/>
            </a:pPr>
            <a:r>
              <a:rPr lang="en-US" dirty="0" smtClean="0"/>
              <a:t>weak </a:t>
            </a:r>
            <a:r>
              <a:rPr lang="en-US" dirty="0"/>
              <a:t>pulse, </a:t>
            </a:r>
            <a:endParaRPr lang="en-US" dirty="0" smtClean="0"/>
          </a:p>
          <a:p>
            <a:pPr eaLnBrk="1" fontAlgn="auto" hangingPunct="1">
              <a:spcAft>
                <a:spcPts val="0"/>
              </a:spcAft>
              <a:buFont typeface="Arial" pitchFamily="34" charset="0"/>
              <a:buChar char="•"/>
              <a:defRPr/>
            </a:pPr>
            <a:r>
              <a:rPr lang="en-US" dirty="0" smtClean="0"/>
              <a:t>lethargy </a:t>
            </a:r>
            <a:r>
              <a:rPr lang="en-US" dirty="0"/>
              <a:t>or </a:t>
            </a:r>
            <a:endParaRPr lang="en-US" dirty="0" smtClean="0"/>
          </a:p>
          <a:p>
            <a:pPr eaLnBrk="1" fontAlgn="auto" hangingPunct="1">
              <a:spcAft>
                <a:spcPts val="0"/>
              </a:spcAft>
              <a:buFont typeface="Arial" pitchFamily="34" charset="0"/>
              <a:buChar char="•"/>
              <a:defRPr/>
            </a:pPr>
            <a:r>
              <a:rPr lang="en-US" dirty="0" smtClean="0"/>
              <a:t>restlessness</a:t>
            </a:r>
            <a:r>
              <a:rPr lang="en-US" dirty="0"/>
              <a:t>, </a:t>
            </a:r>
            <a:endParaRPr lang="en-US" dirty="0" smtClean="0"/>
          </a:p>
          <a:p>
            <a:pPr marL="0" indent="0" eaLnBrk="1" fontAlgn="auto" hangingPunct="1">
              <a:spcAft>
                <a:spcPts val="0"/>
              </a:spcAft>
              <a:buNone/>
              <a:defRPr/>
            </a:pPr>
            <a:r>
              <a:rPr lang="en-US" dirty="0"/>
              <a:t> </a:t>
            </a:r>
            <a:r>
              <a:rPr lang="en-US" dirty="0" smtClean="0"/>
              <a:t>   - which may </a:t>
            </a:r>
            <a:r>
              <a:rPr lang="en-US" dirty="0"/>
              <a:t>be a sign of reduced brain perfusion</a:t>
            </a:r>
            <a:r>
              <a:rPr lang="en-US" dirty="0" smtClean="0"/>
              <a:t>.</a:t>
            </a:r>
            <a:endParaRPr lang="en-US" dirty="0"/>
          </a:p>
        </p:txBody>
      </p:sp>
    </p:spTree>
    <p:extLst>
      <p:ext uri="{BB962C8B-B14F-4D97-AF65-F5344CB8AC3E}">
        <p14:creationId xmlns:p14="http://schemas.microsoft.com/office/powerpoint/2010/main" xmlns="" val="4060068064"/>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1">
                    <a:lumMod val="75000"/>
                  </a:schemeClr>
                </a:solidFill>
              </a:rPr>
              <a:t>Diagnosis of Dengue Shock Syndrome(DSS)</a:t>
            </a:r>
            <a:endParaRPr lang="en-US" sz="3200" dirty="0">
              <a:solidFill>
                <a:schemeClr val="accent1">
                  <a:lumMod val="75000"/>
                </a:schemeClr>
              </a:solidFill>
            </a:endParaRPr>
          </a:p>
        </p:txBody>
      </p:sp>
      <p:sp>
        <p:nvSpPr>
          <p:cNvPr id="3" name="Content Placeholder 2"/>
          <p:cNvSpPr>
            <a:spLocks noGrp="1"/>
          </p:cNvSpPr>
          <p:nvPr>
            <p:ph idx="1"/>
          </p:nvPr>
        </p:nvSpPr>
        <p:spPr/>
        <p:txBody>
          <a:bodyPr/>
          <a:lstStyle/>
          <a:p>
            <a:pPr>
              <a:defRPr/>
            </a:pPr>
            <a:r>
              <a:rPr lang="en-US" b="1" dirty="0">
                <a:solidFill>
                  <a:srgbClr val="FF0000"/>
                </a:solidFill>
              </a:rPr>
              <a:t>Pulse pressure ≤20 mmHg </a:t>
            </a:r>
            <a:r>
              <a:rPr lang="en-US" dirty="0"/>
              <a:t>with increased diastolic pressure, e.g. 100/80 mmHg.</a:t>
            </a:r>
          </a:p>
          <a:p>
            <a:pPr>
              <a:defRPr/>
            </a:pPr>
            <a:endParaRPr lang="en-US" dirty="0" smtClean="0"/>
          </a:p>
          <a:p>
            <a:pPr>
              <a:defRPr/>
            </a:pPr>
            <a:r>
              <a:rPr lang="en-US" b="1" dirty="0" smtClean="0">
                <a:solidFill>
                  <a:srgbClr val="FF0000"/>
                </a:solidFill>
              </a:rPr>
              <a:t>Hypotension</a:t>
            </a:r>
            <a:r>
              <a:rPr lang="en-US" dirty="0" smtClean="0"/>
              <a:t> </a:t>
            </a:r>
            <a:r>
              <a:rPr lang="en-US" dirty="0"/>
              <a:t>by age, defined as systolic pressure &lt;80 mmHg for those aged &lt;5 years or 80 to 90 mmHg for older children and adults.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xmlns="" val="26740769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Changing Pattern</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b="1" dirty="0" smtClean="0"/>
              <a:t>Dengue fever and dengue </a:t>
            </a:r>
            <a:r>
              <a:rPr lang="en-US" b="1" dirty="0" err="1" smtClean="0"/>
              <a:t>haemorrhagic</a:t>
            </a:r>
            <a:r>
              <a:rPr lang="en-US" b="1" dirty="0" smtClean="0"/>
              <a:t> fever</a:t>
            </a:r>
          </a:p>
          <a:p>
            <a:pPr>
              <a:buNone/>
            </a:pPr>
            <a:r>
              <a:rPr lang="en-US" b="1" dirty="0" smtClean="0"/>
              <a:t>  epidemiological changes</a:t>
            </a:r>
          </a:p>
          <a:p>
            <a:pPr>
              <a:buNone/>
            </a:pPr>
            <a:endParaRPr lang="en-US" b="1" dirty="0" smtClean="0"/>
          </a:p>
          <a:p>
            <a:pPr>
              <a:buNone/>
            </a:pPr>
            <a:r>
              <a:rPr lang="en-US" dirty="0" smtClean="0"/>
              <a:t>   The epidemiology of DF/DHF is complex and remains poorly understood. It involves host, viral and vector status that are further influenced by demographic, economic, </a:t>
            </a:r>
            <a:r>
              <a:rPr lang="en-US" dirty="0" err="1" smtClean="0"/>
              <a:t>behavioural</a:t>
            </a:r>
            <a:r>
              <a:rPr lang="en-US" dirty="0" smtClean="0"/>
              <a:t> and varied societal factors.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err="1" smtClean="0">
                <a:solidFill>
                  <a:srgbClr val="FF0000"/>
                </a:solidFill>
              </a:rPr>
              <a:t>A.Changes</a:t>
            </a:r>
            <a:r>
              <a:rPr lang="en-US" b="1" dirty="0" smtClean="0">
                <a:solidFill>
                  <a:srgbClr val="FF0000"/>
                </a:solidFill>
              </a:rPr>
              <a:t> in human host</a:t>
            </a:r>
          </a:p>
          <a:p>
            <a:pPr>
              <a:buNone/>
            </a:pPr>
            <a:r>
              <a:rPr lang="en-US" b="1" i="1" dirty="0" err="1" smtClean="0"/>
              <a:t>a.Shift</a:t>
            </a:r>
            <a:r>
              <a:rPr lang="en-US" b="1" i="1" dirty="0" smtClean="0"/>
              <a:t> in </a:t>
            </a:r>
            <a:r>
              <a:rPr lang="en-US" b="1" i="1" dirty="0" err="1" smtClean="0"/>
              <a:t>affected‑age</a:t>
            </a:r>
            <a:r>
              <a:rPr lang="en-US" b="1" i="1" dirty="0" smtClean="0"/>
              <a:t> group</a:t>
            </a:r>
          </a:p>
          <a:p>
            <a:pPr>
              <a:buNone/>
            </a:pPr>
            <a:endParaRPr lang="en-US" b="1" i="1" dirty="0" smtClean="0"/>
          </a:p>
          <a:p>
            <a:pPr>
              <a:buNone/>
            </a:pPr>
            <a:r>
              <a:rPr lang="en-US" dirty="0" smtClean="0"/>
              <a:t>   clinical DF in adults is rare. However, there is an evidence of increase of dengue incidence in older age groups, and this age shift has been reported Singapore, Indonesia, Bangladesh and Thailand.</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b="1" i="1" dirty="0" smtClean="0"/>
          </a:p>
          <a:p>
            <a:pPr>
              <a:buNone/>
            </a:pPr>
            <a:endParaRPr lang="en-US" b="1" i="1" dirty="0" smtClean="0"/>
          </a:p>
          <a:p>
            <a:pPr>
              <a:buNone/>
            </a:pPr>
            <a:r>
              <a:rPr lang="en-US" b="1" i="1" dirty="0" err="1" smtClean="0"/>
              <a:t>b.Sex</a:t>
            </a:r>
            <a:r>
              <a:rPr lang="en-US" b="1" i="1" dirty="0" smtClean="0"/>
              <a:t> differences</a:t>
            </a:r>
          </a:p>
          <a:p>
            <a:pPr>
              <a:buNone/>
            </a:pPr>
            <a:r>
              <a:rPr lang="en-US" b="1" i="1" dirty="0" err="1" smtClean="0"/>
              <a:t>c.Rural</a:t>
            </a:r>
            <a:r>
              <a:rPr lang="en-US" b="1" i="1" dirty="0" smtClean="0"/>
              <a:t> expansion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699500" cy="122396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rgbClr val="FF0000"/>
                </a:solidFill>
                <a:latin typeface="+mj-lt"/>
                <a:ea typeface="+mj-ea"/>
                <a:cs typeface="+mj-cs"/>
              </a:rPr>
              <a:t>	</a:t>
            </a: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a:r>
            <a:b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br>
            <a:endParaRPr kumimoji="0" lang="en-US" sz="3200" b="0"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3" name="Content Placeholder 2"/>
          <p:cNvSpPr txBox="1">
            <a:spLocks/>
          </p:cNvSpPr>
          <p:nvPr/>
        </p:nvSpPr>
        <p:spPr>
          <a:xfrm>
            <a:off x="495300" y="368300"/>
            <a:ext cx="8229600" cy="4768865"/>
          </a:xfrm>
          <a:prstGeom prst="rect">
            <a:avLst/>
          </a:prstGeom>
        </p:spPr>
        <p:txBody>
          <a:bodyPr/>
          <a:lstStyle/>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Dengue is a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mosquito-borne tropical febrile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illness  caused by the dengue virus.</a:t>
            </a: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Dengue is the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most rapidly spreading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mosquito-borne viral illness.</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19400" y="2895600"/>
            <a:ext cx="7086600" cy="328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b="1" dirty="0" smtClean="0">
                <a:solidFill>
                  <a:srgbClr val="FF0000"/>
                </a:solidFill>
              </a:rPr>
              <a:t>B. Changes in the dengue virus</a:t>
            </a:r>
          </a:p>
          <a:p>
            <a:pPr>
              <a:buNone/>
            </a:pPr>
            <a:r>
              <a:rPr lang="en-US" b="1" i="1" dirty="0" err="1" smtClean="0"/>
              <a:t>a.Virulence</a:t>
            </a:r>
            <a:r>
              <a:rPr lang="en-US" b="1" i="1" dirty="0" smtClean="0"/>
              <a:t> affecting severity of the disease</a:t>
            </a:r>
          </a:p>
          <a:p>
            <a:pPr>
              <a:buNone/>
            </a:pPr>
            <a:r>
              <a:rPr lang="en-US" dirty="0" smtClean="0"/>
              <a:t>Sequential infections or secondary infections are important</a:t>
            </a:r>
          </a:p>
          <a:p>
            <a:pPr>
              <a:buNone/>
            </a:pPr>
            <a:r>
              <a:rPr lang="en-US" dirty="0" smtClean="0"/>
              <a:t>  to determine the severity of the disease.  </a:t>
            </a:r>
          </a:p>
          <a:p>
            <a:pPr>
              <a:buNone/>
            </a:pPr>
            <a:endParaRPr lang="en-US" dirty="0" smtClean="0"/>
          </a:p>
          <a:p>
            <a:pPr>
              <a:buNone/>
            </a:pPr>
            <a:r>
              <a:rPr lang="en-US" dirty="0" smtClean="0"/>
              <a:t>The infection enhancement contributes to the pattern of </a:t>
            </a:r>
            <a:r>
              <a:rPr lang="en-US" dirty="0" err="1" smtClean="0"/>
              <a:t>variable‑sized</a:t>
            </a:r>
            <a:r>
              <a:rPr lang="en-US" dirty="0" smtClean="0"/>
              <a:t> outbreaks observed.</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endParaRPr lang="en-US" b="1" i="1" dirty="0" smtClean="0"/>
          </a:p>
          <a:p>
            <a:pPr>
              <a:buNone/>
            </a:pPr>
            <a:r>
              <a:rPr lang="en-US" b="1" i="1" dirty="0" err="1" smtClean="0"/>
              <a:t>b.Genotype</a:t>
            </a:r>
            <a:r>
              <a:rPr lang="en-US" b="1" i="1" dirty="0" smtClean="0"/>
              <a:t> affecting time interval between sequential</a:t>
            </a:r>
          </a:p>
          <a:p>
            <a:pPr>
              <a:buNone/>
            </a:pPr>
            <a:r>
              <a:rPr lang="en-US" b="1" i="1" dirty="0" smtClean="0"/>
              <a:t>   infections</a:t>
            </a:r>
            <a:endParaRPr lang="en-US" dirty="0"/>
          </a:p>
        </p:txBody>
      </p:sp>
      <p:sp>
        <p:nvSpPr>
          <p:cNvPr id="4" name="Rectangle 3"/>
          <p:cNvSpPr/>
          <p:nvPr/>
        </p:nvSpPr>
        <p:spPr>
          <a:xfrm>
            <a:off x="1935677" y="1555668"/>
            <a:ext cx="9892145" cy="2554545"/>
          </a:xfrm>
          <a:prstGeom prst="rect">
            <a:avLst/>
          </a:prstGeom>
        </p:spPr>
        <p:txBody>
          <a:bodyPr wrap="square">
            <a:spAutoFit/>
          </a:bodyPr>
          <a:lstStyle/>
          <a:p>
            <a:pPr>
              <a:buNone/>
            </a:pPr>
            <a:r>
              <a:rPr lang="en-US" sz="3200" dirty="0" smtClean="0"/>
              <a:t>Studies in Thailand have revealed the following quantum of DHF risk with different sequences of dengue viruses with    DENV‑1/ DENV‑2: 500‑fold, </a:t>
            </a:r>
          </a:p>
          <a:p>
            <a:pPr>
              <a:buNone/>
            </a:pPr>
            <a:r>
              <a:rPr lang="en-US" sz="3200" dirty="0" smtClean="0"/>
              <a:t>DENV‑3/DENV‑2: 150‑fold and</a:t>
            </a:r>
          </a:p>
          <a:p>
            <a:pPr>
              <a:buNone/>
            </a:pPr>
            <a:r>
              <a:rPr lang="en-US" sz="3200" dirty="0" smtClean="0"/>
              <a:t>DENV‑4/DENV‑2 equals to 50‑fold risk.</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err="1" smtClean="0">
                <a:solidFill>
                  <a:srgbClr val="FF0000"/>
                </a:solidFill>
              </a:rPr>
              <a:t>C.Changes</a:t>
            </a:r>
            <a:r>
              <a:rPr lang="en-US" b="1" dirty="0" smtClean="0">
                <a:solidFill>
                  <a:srgbClr val="FF0000"/>
                </a:solidFill>
              </a:rPr>
              <a:t> In the vector bionomics</a:t>
            </a:r>
          </a:p>
          <a:p>
            <a:pPr>
              <a:buNone/>
            </a:pPr>
            <a:endParaRPr lang="en-US" b="1" i="1" dirty="0" smtClean="0"/>
          </a:p>
          <a:p>
            <a:pPr>
              <a:buNone/>
            </a:pPr>
            <a:r>
              <a:rPr lang="en-US" b="1" i="1" dirty="0" smtClean="0"/>
              <a:t>Rural spread</a:t>
            </a:r>
          </a:p>
          <a:p>
            <a:pPr>
              <a:buNone/>
            </a:pPr>
            <a:r>
              <a:rPr lang="en-US" b="1" i="1" dirty="0" smtClean="0"/>
              <a:t>Seasonality and climate variability</a:t>
            </a:r>
          </a:p>
          <a:p>
            <a:pPr>
              <a:buNone/>
            </a:pPr>
            <a:r>
              <a:rPr lang="en-US" b="1" i="1" dirty="0" err="1" smtClean="0"/>
              <a:t>Socio‑cultural</a:t>
            </a:r>
            <a:r>
              <a:rPr lang="en-US" b="1" i="1" dirty="0" smtClean="0"/>
              <a:t> and socio‑economic factors affecting vector longevity and survival</a:t>
            </a:r>
            <a:endParaRPr lang="en-US" dirty="0">
              <a:solidFill>
                <a:srgbClr val="FF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This year Out break Observation</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Less rash</a:t>
            </a:r>
          </a:p>
          <a:p>
            <a:r>
              <a:rPr lang="en-US" dirty="0" smtClean="0"/>
              <a:t>More Leucopenia</a:t>
            </a:r>
          </a:p>
          <a:p>
            <a:r>
              <a:rPr lang="en-US" dirty="0" smtClean="0"/>
              <a:t>High AST</a:t>
            </a:r>
          </a:p>
          <a:p>
            <a:r>
              <a:rPr lang="en-US" dirty="0" smtClean="0"/>
              <a:t>Tourniquet test +</a:t>
            </a:r>
            <a:r>
              <a:rPr lang="en-US" dirty="0" err="1" smtClean="0"/>
              <a:t>ve</a:t>
            </a:r>
            <a:r>
              <a:rPr lang="en-US" dirty="0" smtClean="0"/>
              <a:t> early</a:t>
            </a:r>
          </a:p>
          <a:p>
            <a:r>
              <a:rPr lang="en-US" dirty="0" smtClean="0"/>
              <a:t>Diarrhea</a:t>
            </a:r>
          </a:p>
          <a:p>
            <a:r>
              <a:rPr lang="en-US" dirty="0" smtClean="0"/>
              <a:t>Pharyngeal congestion</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06999" y="0"/>
            <a:ext cx="10885001" cy="6512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74</a:t>
            </a:fld>
            <a:endParaRPr lang="en-US"/>
          </a:p>
        </p:txBody>
      </p:sp>
    </p:spTree>
    <p:extLst>
      <p:ext uri="{BB962C8B-B14F-4D97-AF65-F5344CB8AC3E}">
        <p14:creationId xmlns:p14="http://schemas.microsoft.com/office/powerpoint/2010/main" xmlns="" val="39333464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4947312-colorful-paper-square-sticky-notes-arranged-with-the-words-thank-you-on-them-making-a-great-thank-yo.jpg"/>
          <p:cNvPicPr>
            <a:picLocks noGrp="1" noChangeAspect="1"/>
          </p:cNvPicPr>
          <p:nvPr>
            <p:ph idx="1"/>
          </p:nvPr>
        </p:nvPicPr>
        <p:blipFill>
          <a:blip r:embed="rId2"/>
          <a:stretch>
            <a:fillRect/>
          </a:stretch>
        </p:blipFill>
        <p:spPr>
          <a:xfrm>
            <a:off x="3089193" y="330199"/>
            <a:ext cx="7997907" cy="624451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4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none" spc="0" normalizeH="0" baseline="0" noProof="0" dirty="0" smtClean="0">
                <a:ln>
                  <a:noFill/>
                </a:ln>
                <a:solidFill>
                  <a:srgbClr val="FF0000"/>
                </a:solidFill>
                <a:effectLst/>
                <a:uLnTx/>
                <a:uFillTx/>
                <a:latin typeface="+mj-lt"/>
                <a:ea typeface="+mj-ea"/>
                <a:cs typeface="+mj-cs"/>
              </a:rPr>
              <a:t/>
            </a:r>
            <a:br>
              <a:rPr kumimoji="0" lang="en-US" sz="4600" b="1" i="0" u="none" strike="noStrike" kern="1200" cap="none" spc="0" normalizeH="0" baseline="0" noProof="0" dirty="0" smtClean="0">
                <a:ln>
                  <a:noFill/>
                </a:ln>
                <a:solidFill>
                  <a:srgbClr val="FF0000"/>
                </a:solidFill>
                <a:effectLst/>
                <a:uLnTx/>
                <a:uFillTx/>
                <a:latin typeface="+mj-lt"/>
                <a:ea typeface="+mj-ea"/>
                <a:cs typeface="+mj-cs"/>
              </a:rPr>
            </a:br>
            <a:r>
              <a:rPr kumimoji="0" lang="en-US" sz="4600" b="1" i="0" u="none" strike="noStrike" kern="1200" cap="none" spc="0" normalizeH="0" baseline="0" noProof="0" dirty="0" smtClean="0">
                <a:ln>
                  <a:noFill/>
                </a:ln>
                <a:solidFill>
                  <a:srgbClr val="FF0000"/>
                </a:solidFill>
                <a:effectLst/>
                <a:uLnTx/>
                <a:uFillTx/>
                <a:latin typeface="+mj-lt"/>
                <a:ea typeface="+mj-ea"/>
                <a:cs typeface="+mj-cs"/>
              </a:rPr>
              <a:t>	</a:t>
            </a:r>
            <a:r>
              <a:rPr kumimoji="0" lang="en-US" sz="6900" b="1" i="0" u="none" strike="noStrike" kern="120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mj-lt"/>
                <a:ea typeface="+mj-ea"/>
                <a:cs typeface="+mj-cs"/>
              </a:rPr>
              <a:t>Epidemiology &amp; disease burden</a:t>
            </a:r>
            <a:r>
              <a:rPr kumimoji="0" lang="en-US" sz="5300" b="1" i="0" u="none" strike="noStrike" kern="1200" cap="none" spc="0" normalizeH="0" baseline="0" noProof="0" dirty="0" smtClean="0">
                <a:ln>
                  <a:noFill/>
                </a:ln>
                <a:solidFill>
                  <a:schemeClr val="accent1">
                    <a:lumMod val="75000"/>
                  </a:schemeClr>
                </a:solidFill>
                <a:effectLst/>
                <a:uLnTx/>
                <a:uFillTx/>
                <a:latin typeface="+mj-lt"/>
                <a:ea typeface="+mj-ea"/>
                <a:cs typeface="+mj-cs"/>
              </a:rPr>
              <a:t/>
            </a:r>
            <a:br>
              <a:rPr kumimoji="0" lang="en-US" sz="5300" b="1" i="0" u="none" strike="noStrike" kern="1200" cap="none" spc="0" normalizeH="0" baseline="0" noProof="0" dirty="0" smtClean="0">
                <a:ln>
                  <a:noFill/>
                </a:ln>
                <a:solidFill>
                  <a:schemeClr val="accent1">
                    <a:lumMod val="75000"/>
                  </a:schemeClr>
                </a:solidFill>
                <a:effectLst/>
                <a:uLnTx/>
                <a:uFillTx/>
                <a:latin typeface="+mj-lt"/>
                <a:ea typeface="+mj-ea"/>
                <a:cs typeface="+mj-cs"/>
              </a:rPr>
            </a:br>
            <a:endParaRPr kumimoji="0" lang="en-GB" sz="53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3" name="Content Placeholder 2"/>
          <p:cNvSpPr txBox="1">
            <a:spLocks/>
          </p:cNvSpPr>
          <p:nvPr/>
        </p:nvSpPr>
        <p:spPr>
          <a:xfrm>
            <a:off x="457200" y="1428736"/>
            <a:ext cx="11465626" cy="4697427"/>
          </a:xfrm>
          <a:prstGeom prst="rect">
            <a:avLst/>
          </a:prstGeom>
        </p:spPr>
        <p:txBody>
          <a:bodyPr>
            <a:normAutofit/>
          </a:bodyPr>
          <a:lstStyle/>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Some </a:t>
            </a:r>
            <a:r>
              <a:rPr lang="en-US" sz="3000" b="1" dirty="0" smtClean="0">
                <a:solidFill>
                  <a:srgbClr val="FF0000"/>
                </a:solidFill>
              </a:rPr>
              <a:t>3.9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billion people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–2/3rd of the world's population in tropical and subtropical countries – are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at risk in 128 countries</a:t>
            </a:r>
            <a:r>
              <a:rPr kumimoji="0" lang="en-US" sz="3000" b="1" i="0" u="none" strike="noStrike" kern="1200" cap="none" spc="0" normalizeH="0" noProof="0" dirty="0" smtClean="0">
                <a:ln>
                  <a:noFill/>
                </a:ln>
                <a:solidFill>
                  <a:srgbClr val="FF0000"/>
                </a:solidFill>
                <a:effectLst/>
                <a:uLnTx/>
                <a:uFillTx/>
                <a:latin typeface="+mn-lt"/>
                <a:ea typeface="+mn-ea"/>
                <a:cs typeface="+mn-cs"/>
              </a:rPr>
              <a:t> of the world</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a:t>
            </a: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An estimated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96 million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dengue infections occur worldwide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annually</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 WHO 2012)</a:t>
            </a: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An estimated </a:t>
            </a:r>
            <a:r>
              <a:rPr lang="en-US" sz="3000" b="1" dirty="0" smtClean="0">
                <a:solidFill>
                  <a:srgbClr val="FF0000"/>
                </a:solidFill>
              </a:rPr>
              <a:t>6</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00 000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people with DHF require hospitalization each year. </a:t>
            </a:r>
          </a:p>
          <a:p>
            <a:pPr marL="1335024" lvl="2" indent="-384048" defTabSz="914400">
              <a:spcBef>
                <a:spcPct val="20000"/>
              </a:spcBef>
              <a:buClr>
                <a:schemeClr val="accent1"/>
              </a:buClr>
              <a:buSzPct val="80000"/>
              <a:buFont typeface="Wingdings 2"/>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A very large proportion (approximately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90%</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of them are children </a:t>
            </a:r>
            <a:r>
              <a:rPr kumimoji="0" lang="en-US" sz="3000" b="1" i="0" u="none" strike="noStrike" kern="1200" cap="none" spc="0" normalizeH="0" baseline="0" noProof="0" dirty="0" smtClean="0">
                <a:ln>
                  <a:noFill/>
                </a:ln>
                <a:solidFill>
                  <a:srgbClr val="FF0000"/>
                </a:solidFill>
                <a:effectLst/>
                <a:uLnTx/>
                <a:uFillTx/>
                <a:latin typeface="+mn-lt"/>
                <a:ea typeface="+mn-ea"/>
                <a:cs typeface="+mn-cs"/>
              </a:rPr>
              <a:t>aged&lt;5 years</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and about </a:t>
            </a:r>
            <a:r>
              <a:rPr kumimoji="0" lang="en-US" sz="3000" b="1" i="1" u="none" strike="noStrike" kern="1200" cap="none" spc="0" normalizeH="0" baseline="0" noProof="0" dirty="0" smtClean="0">
                <a:ln>
                  <a:noFill/>
                </a:ln>
                <a:solidFill>
                  <a:srgbClr val="FF0000"/>
                </a:solidFill>
                <a:effectLst/>
                <a:uLnTx/>
                <a:uFillTx/>
                <a:latin typeface="+mn-lt"/>
                <a:ea typeface="+mn-ea"/>
                <a:cs typeface="+mn-cs"/>
              </a:rPr>
              <a:t>2.5% of those affected die</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GB" sz="3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F099535-3F2B-47D4-8200-03E3D9F36D3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8768EC27-B3C4-4AED-85EC-F5DFFC059920}"/>
              </a:ext>
            </a:extLst>
          </p:cNvPr>
          <p:cNvPicPr/>
          <p:nvPr/>
        </p:nvPicPr>
        <p:blipFill>
          <a:blip r:embed="rId2"/>
          <a:stretch>
            <a:fillRect/>
          </a:stretch>
        </p:blipFill>
        <p:spPr>
          <a:xfrm>
            <a:off x="0" y="1219200"/>
            <a:ext cx="12192000" cy="5638800"/>
          </a:xfrm>
          <a:prstGeom prst="rect">
            <a:avLst/>
          </a:prstGeom>
        </p:spPr>
      </p:pic>
    </p:spTree>
    <p:extLst>
      <p:ext uri="{BB962C8B-B14F-4D97-AF65-F5344CB8AC3E}">
        <p14:creationId xmlns="" xmlns:p14="http://schemas.microsoft.com/office/powerpoint/2010/main" val="21855174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1937</TotalTime>
  <Words>2288</Words>
  <Application>Microsoft Office PowerPoint</Application>
  <PresentationFormat>Custom</PresentationFormat>
  <Paragraphs>402</Paragraphs>
  <Slides>75</Slides>
  <Notes>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Solstice</vt:lpstr>
      <vt:lpstr>Changing pattern of presentation of DF and DHF</vt:lpstr>
      <vt:lpstr>   </vt:lpstr>
      <vt:lpstr>     </vt:lpstr>
      <vt:lpstr>Slide 4</vt:lpstr>
      <vt:lpstr>Slide 5</vt:lpstr>
      <vt:lpstr>So From History and Clinical Examination in this monsoon  Provisional Diagnosis is :</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The Tourniquet Test</vt:lpstr>
      <vt:lpstr> How to perform a Tourniquet Test </vt:lpstr>
      <vt:lpstr>Slide 30</vt:lpstr>
      <vt:lpstr>Slide 31</vt:lpstr>
      <vt:lpstr>Slide 32</vt:lpstr>
      <vt:lpstr>Slide 33</vt:lpstr>
      <vt:lpstr>Slide 34</vt:lpstr>
      <vt:lpstr> Haemorrhagic manifestations:  </vt:lpstr>
      <vt:lpstr>Slide 36</vt:lpstr>
      <vt:lpstr>Clinical Features: DHF &amp; DSS</vt:lpstr>
      <vt:lpstr>Slide 38</vt:lpstr>
      <vt:lpstr> Dengue Hemorrhagic fever: </vt:lpstr>
      <vt:lpstr>Dengue shock syndrome</vt:lpstr>
      <vt:lpstr>Capillary refill time (CRT)</vt:lpstr>
      <vt:lpstr>How to understand evidence of plasma leakage?</vt:lpstr>
      <vt:lpstr>Slide 43</vt:lpstr>
      <vt:lpstr>Expanded Dengue Syndrome  (Unusual or Atypical  Manifestations)</vt:lpstr>
      <vt:lpstr>Expanded Dengue Syndrome</vt:lpstr>
      <vt:lpstr>Expanded Dengue Syndrome</vt:lpstr>
      <vt:lpstr>High-risk patients</vt:lpstr>
      <vt:lpstr> Complications : DF complications:  </vt:lpstr>
      <vt:lpstr> Complications : DHF complications:  </vt:lpstr>
      <vt:lpstr>DHF complications..contd..</vt:lpstr>
      <vt:lpstr>DHF complications..contd..</vt:lpstr>
      <vt:lpstr>DHF complications..contd..</vt:lpstr>
      <vt:lpstr>A. Dengue diagnostic tests</vt:lpstr>
      <vt:lpstr>Slide 54</vt:lpstr>
      <vt:lpstr>Investigations-  B. For diagnosis &amp; monitoring</vt:lpstr>
      <vt:lpstr>Slide 56</vt:lpstr>
      <vt:lpstr>Slide 57</vt:lpstr>
      <vt:lpstr>Slide 58</vt:lpstr>
      <vt:lpstr>Slide 59</vt:lpstr>
      <vt:lpstr>Slide 60</vt:lpstr>
      <vt:lpstr>Slide 61</vt:lpstr>
      <vt:lpstr>Slide 62</vt:lpstr>
      <vt:lpstr>Diagnosis of Dengue haemorrhagic fever(DHF)</vt:lpstr>
      <vt:lpstr>Diagnosis of Dengue haemorrhagic fever(DHF)</vt:lpstr>
      <vt:lpstr>Diagnosis of Dengue Shock Syndrome(DSS)</vt:lpstr>
      <vt:lpstr>Diagnosis of Dengue Shock Syndrome(DSS)</vt:lpstr>
      <vt:lpstr>Changing Pattern</vt:lpstr>
      <vt:lpstr>Slide 68</vt:lpstr>
      <vt:lpstr>Slide 69</vt:lpstr>
      <vt:lpstr>Slide 70</vt:lpstr>
      <vt:lpstr>Slide 71</vt:lpstr>
      <vt:lpstr>Slide 72</vt:lpstr>
      <vt:lpstr>This year Out break Observation</vt:lpstr>
      <vt:lpstr>Slide 74</vt:lpstr>
      <vt:lpstr>Slide 75</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33 year  male presented with cough and chest pain</dc:title>
  <dc:creator>HP</dc:creator>
  <cp:lastModifiedBy>user</cp:lastModifiedBy>
  <cp:revision>525</cp:revision>
  <dcterms:created xsi:type="dcterms:W3CDTF">2018-07-07T18:32:31Z</dcterms:created>
  <dcterms:modified xsi:type="dcterms:W3CDTF">2018-09-11T18:13:26Z</dcterms:modified>
</cp:coreProperties>
</file>